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6" r:id="rId2"/>
    <p:sldId id="257" r:id="rId3"/>
    <p:sldId id="259" r:id="rId4"/>
    <p:sldId id="260" r:id="rId5"/>
    <p:sldId id="279" r:id="rId6"/>
    <p:sldId id="281" r:id="rId7"/>
    <p:sldId id="264" r:id="rId8"/>
    <p:sldId id="265" r:id="rId9"/>
    <p:sldId id="266" r:id="rId10"/>
    <p:sldId id="280" r:id="rId11"/>
    <p:sldId id="267" r:id="rId12"/>
    <p:sldId id="268" r:id="rId13"/>
    <p:sldId id="269" r:id="rId14"/>
    <p:sldId id="271" r:id="rId15"/>
    <p:sldId id="270" r:id="rId16"/>
    <p:sldId id="273" r:id="rId17"/>
    <p:sldId id="274" r:id="rId18"/>
    <p:sldId id="275" r:id="rId19"/>
    <p:sldId id="276" r:id="rId20"/>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006666"/>
    <a:srgbClr val="BC0000"/>
    <a:srgbClr val="C00000"/>
    <a:srgbClr val="E60000"/>
    <a:srgbClr val="7FF1C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8" autoAdjust="0"/>
    <p:restoredTop sz="97989" autoAdjust="0"/>
  </p:normalViewPr>
  <p:slideViewPr>
    <p:cSldViewPr>
      <p:cViewPr>
        <p:scale>
          <a:sx n="90" d="100"/>
          <a:sy n="90" d="100"/>
        </p:scale>
        <p:origin x="-612"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A7944E65-0C24-47BA-B498-7D2AF2B0974D}" type="datetimeFigureOut">
              <a:rPr lang="en-GB" smtClean="0"/>
              <a:pPr/>
              <a:t>11/04/2012</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63C69A9C-6FD6-4903-B1AB-0E923EA14A2E}"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BC68DFF-919E-415A-977D-B09DC89519CE}" type="datetimeFigureOut">
              <a:rPr lang="en-US" smtClean="0"/>
              <a:pPr/>
              <a:t>4/11/2012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BC68DFF-919E-415A-977D-B09DC89519CE}" type="datetimeFigureOut">
              <a:rPr lang="en-US" smtClean="0"/>
              <a:pPr/>
              <a:t>4/11/2012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C68DFF-919E-415A-977D-B09DC89519CE}" type="datetimeFigureOut">
              <a:rPr lang="en-US" smtClean="0"/>
              <a:pPr/>
              <a:t>4/11/2012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BC68DFF-919E-415A-977D-B09DC89519CE}" type="datetimeFigureOut">
              <a:rPr lang="en-US" smtClean="0"/>
              <a:pPr/>
              <a:t>4/11/2012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BC68DFF-919E-415A-977D-B09DC89519CE}" type="datetimeFigureOut">
              <a:rPr lang="en-US" smtClean="0"/>
              <a:pPr/>
              <a:t>4/11/2012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BC68DFF-919E-415A-977D-B09DC89519CE}" type="datetimeFigureOut">
              <a:rPr lang="en-US" smtClean="0"/>
              <a:pPr/>
              <a:t>4/11/2012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68DFF-919E-415A-977D-B09DC89519CE}" type="datetimeFigureOut">
              <a:rPr lang="en-US" smtClean="0"/>
              <a:pPr/>
              <a:t>4/11/2012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68DFF-919E-415A-977D-B09DC89519CE}" type="datetimeFigureOut">
              <a:rPr lang="en-US" smtClean="0"/>
              <a:pPr/>
              <a:t>4/11/2012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68DFF-919E-415A-977D-B09DC89519CE}" type="datetimeFigureOut">
              <a:rPr lang="en-US" smtClean="0"/>
              <a:pPr/>
              <a:t>4/11/2012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BC68DFF-919E-415A-977D-B09DC89519CE}" type="datetimeFigureOut">
              <a:rPr lang="en-US" smtClean="0"/>
              <a:pPr/>
              <a:t>4/11/2012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BC68DFF-919E-415A-977D-B09DC89519CE}" type="datetimeFigureOut">
              <a:rPr lang="en-US" smtClean="0"/>
              <a:pPr/>
              <a:t>4/11/2012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7ADE3B-BE18-4413-98BB-D0E2F433B93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C68DFF-919E-415A-977D-B09DC89519CE}" type="datetimeFigureOut">
              <a:rPr lang="en-US" smtClean="0"/>
              <a:pPr/>
              <a:t>4/11/2012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7ADE3B-BE18-4413-98BB-D0E2F433B93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escexhibition.org/EuroPRevent2012/default.asp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escexhibition.org/EuroPRevent2012" TargetMode="External"/><Relationship Id="rId2" Type="http://schemas.openxmlformats.org/officeDocument/2006/relationships/hyperlink" Target="http://www.escexhibition.org/EuroPRevent2012/default.aspx" TargetMode="External"/><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hyperlink" Target="http://www.ge.ch/parkings/plan/plan-ge.html"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escexhibition.org/EuroPRevent2012/Stand%20Services%20Download%20Area/Fairexx%20Manual.pdf" TargetMode="External"/><Relationship Id="rId2" Type="http://schemas.openxmlformats.org/officeDocument/2006/relationships/hyperlink" Target="mailto:stefan.grunwaldt@fairexx.com" TargetMode="Externa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stefan.grunwaldt@fairexx.co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escexhibition.org/AcuteCardiacCare2010/Stand%20Service%20Download%20Area/ACC%202010%20Fairexx%20Manual.pdf"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escexhibition.org/EuroPRevent2012/Stand%20Services%20Download%20Area/Online%20Stand%20Services%20Order.pdf"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escexhibition.org/EuroPRevent2012/Badge%20Reader%20Library/key4lead%20Classic%20Badge%20Reader.pdf" TargetMode="External"/><Relationship Id="rId2" Type="http://schemas.openxmlformats.org/officeDocument/2006/relationships/slideLayout" Target="../slideLayouts/slideLayout7.xml"/><Relationship Id="rId1" Type="http://schemas.openxmlformats.org/officeDocument/2006/relationships/video" Target="file:///D:\Local%20Users\nikolaj_tomma\Desktop\PICT0010.avi" TargetMode="External"/><Relationship Id="rId6" Type="http://schemas.openxmlformats.org/officeDocument/2006/relationships/image" Target="../media/image1.jpeg"/><Relationship Id="rId5" Type="http://schemas.openxmlformats.org/officeDocument/2006/relationships/image" Target="../media/image3.png"/><Relationship Id="rId4" Type="http://schemas.openxmlformats.org/officeDocument/2006/relationships/hyperlink" Target="http://www.escexhibition.org/EuroPRevent2012/Badge%20Reader%20Library/key4lead%20Advanced%20Badge%20Reader.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escexhibition.org/EuroPRevent2012"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escexhibition.org/EuroPRevent2012/Stand%20Services%20Download%20Area/Online%20Stand%20Services%20Order.pdf"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EuroACCexhibition@escardio.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subTitle" idx="1"/>
          </p:nvPr>
        </p:nvSpPr>
        <p:spPr>
          <a:xfrm>
            <a:off x="611560" y="1412776"/>
            <a:ext cx="7632700" cy="5445224"/>
          </a:xfrm>
          <a:noFill/>
          <a:ln/>
        </p:spPr>
        <p:txBody>
          <a:bodyPr>
            <a:normAutofit/>
          </a:bodyPr>
          <a:lstStyle/>
          <a:p>
            <a:pPr marL="342900" lvl="0" indent="-342900">
              <a:defRPr/>
            </a:pPr>
            <a:r>
              <a:rPr lang="fr-FR" sz="2000" b="1" dirty="0" smtClean="0">
                <a:solidFill>
                  <a:srgbClr val="009999"/>
                </a:solidFill>
                <a:latin typeface="Verdana" pitchFamily="34" charset="0"/>
                <a:ea typeface="Verdana" pitchFamily="34" charset="0"/>
                <a:cs typeface="Verdana" pitchFamily="34" charset="0"/>
              </a:rPr>
              <a:t>UPDATE MESSAGE</a:t>
            </a:r>
            <a:endParaRPr lang="en-GB" sz="2000" b="1" dirty="0" smtClean="0">
              <a:solidFill>
                <a:srgbClr val="009999"/>
              </a:solidFill>
              <a:latin typeface="Verdana" pitchFamily="34" charset="0"/>
              <a:ea typeface="Verdana" pitchFamily="34" charset="0"/>
              <a:cs typeface="Verdana" pitchFamily="34" charset="0"/>
            </a:endParaRPr>
          </a:p>
          <a:p>
            <a:pPr algn="just">
              <a:lnSpc>
                <a:spcPct val="80000"/>
              </a:lnSpc>
            </a:pPr>
            <a:endParaRPr lang="en-GB" sz="1800" dirty="0" smtClean="0">
              <a:solidFill>
                <a:schemeClr val="tx1"/>
              </a:solidFill>
              <a:latin typeface="Verdana" pitchFamily="34" charset="0"/>
              <a:ea typeface="Verdana" pitchFamily="34" charset="0"/>
              <a:cs typeface="Verdana" pitchFamily="34" charset="0"/>
            </a:endParaRPr>
          </a:p>
          <a:p>
            <a:pPr algn="just">
              <a:lnSpc>
                <a:spcPct val="80000"/>
              </a:lnSpc>
            </a:pPr>
            <a:r>
              <a:rPr lang="en-GB" sz="1800" dirty="0" smtClean="0">
                <a:solidFill>
                  <a:schemeClr val="tx1"/>
                </a:solidFill>
                <a:latin typeface="Verdana" pitchFamily="34" charset="0"/>
                <a:ea typeface="Verdana" pitchFamily="34" charset="0"/>
                <a:cs typeface="Verdana" pitchFamily="34" charset="0"/>
              </a:rPr>
              <a:t>Dear </a:t>
            </a:r>
            <a:r>
              <a:rPr lang="en-GB" sz="1800" dirty="0">
                <a:solidFill>
                  <a:schemeClr val="tx1"/>
                </a:solidFill>
                <a:latin typeface="Verdana" pitchFamily="34" charset="0"/>
                <a:ea typeface="Verdana" pitchFamily="34" charset="0"/>
                <a:cs typeface="Verdana" pitchFamily="34" charset="0"/>
              </a:rPr>
              <a:t>Exhibitor,</a:t>
            </a:r>
          </a:p>
          <a:p>
            <a:pPr algn="just">
              <a:lnSpc>
                <a:spcPct val="80000"/>
              </a:lnSpc>
            </a:pPr>
            <a:endParaRPr lang="en-GB" sz="1800" dirty="0">
              <a:solidFill>
                <a:schemeClr val="tx1"/>
              </a:solidFill>
              <a:latin typeface="Verdana" pitchFamily="34" charset="0"/>
              <a:ea typeface="Verdana" pitchFamily="34" charset="0"/>
              <a:cs typeface="Verdana" pitchFamily="34" charset="0"/>
            </a:endParaRPr>
          </a:p>
          <a:p>
            <a:pPr algn="just">
              <a:lnSpc>
                <a:spcPct val="80000"/>
              </a:lnSpc>
            </a:pPr>
            <a:r>
              <a:rPr lang="en-GB" sz="1800" dirty="0">
                <a:solidFill>
                  <a:schemeClr val="tx1"/>
                </a:solidFill>
                <a:latin typeface="Verdana" pitchFamily="34" charset="0"/>
                <a:ea typeface="Verdana" pitchFamily="34" charset="0"/>
                <a:cs typeface="Verdana" pitchFamily="34" charset="0"/>
              </a:rPr>
              <a:t>This </a:t>
            </a:r>
            <a:r>
              <a:rPr lang="en-GB" sz="1800" dirty="0" smtClean="0">
                <a:solidFill>
                  <a:schemeClr val="tx1"/>
                </a:solidFill>
                <a:latin typeface="Verdana" pitchFamily="34" charset="0"/>
                <a:ea typeface="Verdana" pitchFamily="34" charset="0"/>
                <a:cs typeface="Verdana" pitchFamily="34" charset="0"/>
              </a:rPr>
              <a:t>update </a:t>
            </a:r>
            <a:r>
              <a:rPr lang="en-GB" sz="1800" dirty="0">
                <a:solidFill>
                  <a:schemeClr val="tx1"/>
                </a:solidFill>
                <a:latin typeface="Verdana" pitchFamily="34" charset="0"/>
                <a:ea typeface="Verdana" pitchFamily="34" charset="0"/>
                <a:cs typeface="Verdana" pitchFamily="34" charset="0"/>
              </a:rPr>
              <a:t>contains important logistical information </a:t>
            </a:r>
            <a:r>
              <a:rPr lang="en-GB" sz="1800" dirty="0" smtClean="0">
                <a:solidFill>
                  <a:schemeClr val="tx1"/>
                </a:solidFill>
                <a:latin typeface="Verdana" pitchFamily="34" charset="0"/>
                <a:ea typeface="Verdana" pitchFamily="34" charset="0"/>
                <a:cs typeface="Verdana" pitchFamily="34" charset="0"/>
              </a:rPr>
              <a:t>concerning the EuroPRevent Congress 2012. </a:t>
            </a:r>
          </a:p>
          <a:p>
            <a:pPr algn="just">
              <a:lnSpc>
                <a:spcPct val="80000"/>
              </a:lnSpc>
            </a:pPr>
            <a:endParaRPr lang="en-GB" sz="1800" dirty="0" smtClean="0">
              <a:solidFill>
                <a:schemeClr val="tx1"/>
              </a:solidFill>
              <a:latin typeface="Verdana" pitchFamily="34" charset="0"/>
              <a:ea typeface="Verdana" pitchFamily="34" charset="0"/>
              <a:cs typeface="Verdana" pitchFamily="34" charset="0"/>
            </a:endParaRPr>
          </a:p>
          <a:p>
            <a:pPr algn="just">
              <a:lnSpc>
                <a:spcPct val="80000"/>
              </a:lnSpc>
            </a:pPr>
            <a:r>
              <a:rPr lang="en-GB" sz="1800" dirty="0" smtClean="0">
                <a:solidFill>
                  <a:schemeClr val="tx1"/>
                </a:solidFill>
                <a:latin typeface="Verdana" pitchFamily="34" charset="0"/>
                <a:ea typeface="Verdana" pitchFamily="34" charset="0"/>
                <a:cs typeface="Verdana" pitchFamily="34" charset="0"/>
              </a:rPr>
              <a:t>Therefore, </a:t>
            </a:r>
            <a:r>
              <a:rPr lang="en-GB" sz="1800" dirty="0">
                <a:solidFill>
                  <a:schemeClr val="tx1"/>
                </a:solidFill>
                <a:latin typeface="Verdana" pitchFamily="34" charset="0"/>
                <a:ea typeface="Verdana" pitchFamily="34" charset="0"/>
                <a:cs typeface="Verdana" pitchFamily="34" charset="0"/>
              </a:rPr>
              <a:t>please ensure this message and the Industry Guidelines are distributed to all your staff and agencies involved in this Congress.    </a:t>
            </a:r>
          </a:p>
          <a:p>
            <a:pPr algn="just">
              <a:lnSpc>
                <a:spcPct val="80000"/>
              </a:lnSpc>
            </a:pPr>
            <a:endParaRPr lang="en-GB" sz="1800" dirty="0">
              <a:solidFill>
                <a:schemeClr val="tx1"/>
              </a:solidFill>
              <a:latin typeface="Verdana" pitchFamily="34" charset="0"/>
              <a:ea typeface="Verdana" pitchFamily="34" charset="0"/>
              <a:cs typeface="Verdana" pitchFamily="34" charset="0"/>
            </a:endParaRPr>
          </a:p>
          <a:p>
            <a:pPr algn="just">
              <a:lnSpc>
                <a:spcPct val="80000"/>
              </a:lnSpc>
            </a:pPr>
            <a:r>
              <a:rPr lang="en-GB" sz="1800" dirty="0">
                <a:solidFill>
                  <a:schemeClr val="tx1"/>
                </a:solidFill>
                <a:latin typeface="Verdana" pitchFamily="34" charset="0"/>
                <a:ea typeface="Verdana" pitchFamily="34" charset="0"/>
                <a:cs typeface="Verdana" pitchFamily="34" charset="0"/>
              </a:rPr>
              <a:t>All the stand service order forms are available on the following site</a:t>
            </a:r>
            <a:r>
              <a:rPr lang="en-GB" sz="1800" dirty="0" smtClean="0">
                <a:solidFill>
                  <a:schemeClr val="tx1"/>
                </a:solidFill>
                <a:latin typeface="Verdana" pitchFamily="34" charset="0"/>
                <a:ea typeface="Verdana" pitchFamily="34" charset="0"/>
                <a:cs typeface="Verdana" pitchFamily="34" charset="0"/>
              </a:rPr>
              <a:t>:</a:t>
            </a:r>
          </a:p>
          <a:p>
            <a:pPr algn="just">
              <a:lnSpc>
                <a:spcPct val="80000"/>
              </a:lnSpc>
            </a:pPr>
            <a:endParaRPr lang="fr-FR" sz="1800" dirty="0" smtClean="0">
              <a:solidFill>
                <a:srgbClr val="FFFF00"/>
              </a:solidFill>
              <a:latin typeface="Verdana" pitchFamily="34" charset="0"/>
              <a:ea typeface="Verdana" pitchFamily="34" charset="0"/>
              <a:cs typeface="Verdana" pitchFamily="34" charset="0"/>
            </a:endParaRPr>
          </a:p>
          <a:p>
            <a:pPr algn="just">
              <a:lnSpc>
                <a:spcPct val="80000"/>
              </a:lnSpc>
            </a:pPr>
            <a:r>
              <a:rPr lang="fr-FR" sz="1800" dirty="0" smtClean="0">
                <a:solidFill>
                  <a:srgbClr val="FFFF00"/>
                </a:solidFill>
                <a:latin typeface="Verdana" pitchFamily="34" charset="0"/>
                <a:ea typeface="Verdana" pitchFamily="34" charset="0"/>
                <a:cs typeface="Verdana" pitchFamily="34" charset="0"/>
                <a:hlinkClick r:id="rId2"/>
              </a:rPr>
              <a:t>http://www.escexhibition.org/EuroPRevent2012/default.aspx</a:t>
            </a:r>
            <a:endParaRPr lang="fr-FR" sz="1800" dirty="0" smtClean="0">
              <a:solidFill>
                <a:srgbClr val="FFFF00"/>
              </a:solidFill>
              <a:latin typeface="Verdana" pitchFamily="34" charset="0"/>
              <a:ea typeface="Verdana" pitchFamily="34" charset="0"/>
              <a:cs typeface="Verdana" pitchFamily="34" charset="0"/>
            </a:endParaRPr>
          </a:p>
        </p:txBody>
      </p:sp>
      <p:pic>
        <p:nvPicPr>
          <p:cNvPr id="4" name="Picture 3" descr="Header Eprevent2012.jpg"/>
          <p:cNvPicPr>
            <a:picLocks noChangeAspect="1"/>
          </p:cNvPicPr>
          <p:nvPr/>
        </p:nvPicPr>
        <p:blipFill>
          <a:blip r:embed="rId3"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ubTitle" idx="1"/>
          </p:nvPr>
        </p:nvSpPr>
        <p:spPr>
          <a:xfrm>
            <a:off x="1285852" y="1643050"/>
            <a:ext cx="6816746" cy="4008438"/>
          </a:xfrm>
          <a:noFill/>
          <a:ln/>
        </p:spPr>
        <p:txBody>
          <a:bodyPr>
            <a:normAutofit lnSpcReduction="10000"/>
          </a:bodyPr>
          <a:lstStyle/>
          <a:p>
            <a:pPr marL="342900" lvl="0" indent="-342900">
              <a:defRPr/>
            </a:pPr>
            <a:r>
              <a:rPr lang="fr-FR" sz="2000" b="1" dirty="0" smtClean="0">
                <a:solidFill>
                  <a:srgbClr val="009999"/>
                </a:solidFill>
                <a:latin typeface="Verdana" pitchFamily="34" charset="0"/>
                <a:ea typeface="Verdana" pitchFamily="34" charset="0"/>
                <a:cs typeface="Verdana" pitchFamily="34" charset="0"/>
              </a:rPr>
              <a:t>UPDATE MESSAGE</a:t>
            </a:r>
            <a:endParaRPr lang="en-GB" sz="2000" b="1" dirty="0" smtClean="0">
              <a:solidFill>
                <a:srgbClr val="009999"/>
              </a:solidFill>
              <a:latin typeface="Verdana" pitchFamily="34" charset="0"/>
              <a:ea typeface="Verdana" pitchFamily="34" charset="0"/>
              <a:cs typeface="Verdana" pitchFamily="34" charset="0"/>
            </a:endParaRPr>
          </a:p>
          <a:p>
            <a:pPr marL="342900" lvl="0" indent="-342900">
              <a:defRPr/>
            </a:pPr>
            <a:endParaRPr lang="en-GB" sz="1600" b="1" dirty="0" smtClean="0">
              <a:solidFill>
                <a:schemeClr val="tx1"/>
              </a:solidFill>
              <a:latin typeface="Verdana" pitchFamily="34" charset="0"/>
              <a:ea typeface="Verdana" pitchFamily="34" charset="0"/>
              <a:cs typeface="Verdana" pitchFamily="34" charset="0"/>
            </a:endParaRPr>
          </a:p>
          <a:p>
            <a:pPr marL="609600" indent="-609600" algn="l">
              <a:lnSpc>
                <a:spcPct val="80000"/>
              </a:lnSpc>
            </a:pPr>
            <a:r>
              <a:rPr lang="en-GB" sz="1800" dirty="0" smtClean="0">
                <a:solidFill>
                  <a:schemeClr val="tx1"/>
                </a:solidFill>
                <a:latin typeface="Verdana" pitchFamily="34" charset="0"/>
                <a:ea typeface="Verdana" pitchFamily="34" charset="0"/>
                <a:cs typeface="Verdana" pitchFamily="34" charset="0"/>
              </a:rPr>
              <a:t>Contents:</a:t>
            </a:r>
          </a:p>
          <a:p>
            <a:pPr marL="609600" indent="-609600">
              <a:lnSpc>
                <a:spcPct val="80000"/>
              </a:lnSpc>
            </a:pPr>
            <a:endParaRPr lang="en-GB" sz="1800" dirty="0" smtClean="0">
              <a:solidFill>
                <a:schemeClr val="tx1"/>
              </a:solidFill>
              <a:latin typeface="Verdana" pitchFamily="34" charset="0"/>
              <a:ea typeface="Verdana" pitchFamily="34" charset="0"/>
              <a:cs typeface="Verdana" pitchFamily="34" charset="0"/>
            </a:endParaRP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Access</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Build up and Break down</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Security</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Delivery Address and Storage</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Stand Service Orders</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Exhibition Opening Hours</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Exhibitors Registration </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Badge Readers</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Stand Design and Activities Approval</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Important Reminders</a:t>
            </a:r>
          </a:p>
          <a:p>
            <a:pPr marL="609600" indent="-609600" algn="l">
              <a:lnSpc>
                <a:spcPct val="80000"/>
              </a:lnSpc>
              <a:buFontTx/>
              <a:buAutoNum type="arabicPeriod"/>
            </a:pPr>
            <a:r>
              <a:rPr lang="en-GB" sz="1800" dirty="0" smtClean="0">
                <a:solidFill>
                  <a:schemeClr val="tx1"/>
                </a:solidFill>
                <a:latin typeface="Verdana" pitchFamily="34" charset="0"/>
                <a:ea typeface="Verdana" pitchFamily="34" charset="0"/>
                <a:cs typeface="Verdana" pitchFamily="34" charset="0"/>
              </a:rPr>
              <a:t>Future ESC Congresses </a:t>
            </a:r>
          </a:p>
          <a:p>
            <a:pPr marL="609600" indent="-609600" algn="l">
              <a:lnSpc>
                <a:spcPct val="80000"/>
              </a:lnSpc>
            </a:pPr>
            <a:endParaRPr lang="en-GB" sz="1600" dirty="0">
              <a:solidFill>
                <a:schemeClr val="tx1"/>
              </a:solidFill>
              <a:latin typeface="Verdana" pitchFamily="34" charset="0"/>
              <a:ea typeface="Verdana" pitchFamily="34" charset="0"/>
              <a:cs typeface="Verdana" pitchFamily="34" charset="0"/>
            </a:endParaRPr>
          </a:p>
        </p:txBody>
      </p:sp>
      <p:pic>
        <p:nvPicPr>
          <p:cNvPr id="6" name="Picture 5" descr="Header Eprevent2012.jpg"/>
          <p:cNvPicPr>
            <a:picLocks noChangeAspect="1"/>
          </p:cNvPicPr>
          <p:nvPr/>
        </p:nvPicPr>
        <p:blipFill>
          <a:blip r:embed="rId2"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115616" y="1484785"/>
            <a:ext cx="6984776" cy="4536504"/>
          </a:xfrm>
          <a:prstGeom prst="rect">
            <a:avLst/>
          </a:prstGeom>
          <a:ln>
            <a:noFill/>
          </a:ln>
        </p:spPr>
        <p:txBody>
          <a:bodyPr/>
          <a:lstStyle/>
          <a:p>
            <a:pPr marL="342900" indent="-342900" algn="ctr">
              <a:lnSpc>
                <a:spcPct val="80000"/>
              </a:lnSpc>
              <a:spcBef>
                <a:spcPct val="20000"/>
              </a:spcBef>
              <a:defRPr/>
            </a:pPr>
            <a:r>
              <a:rPr lang="fr-FR" sz="2000" b="1" dirty="0" smtClean="0">
                <a:solidFill>
                  <a:srgbClr val="009999"/>
                </a:solidFill>
                <a:latin typeface="Verdana" pitchFamily="34" charset="0"/>
                <a:ea typeface="Verdana" pitchFamily="34" charset="0"/>
                <a:cs typeface="Verdana" pitchFamily="34" charset="0"/>
              </a:rPr>
              <a:t>UPDATE MESSAGE</a:t>
            </a:r>
            <a:endParaRPr lang="en-GB" sz="2000" b="1" dirty="0" smtClean="0">
              <a:solidFill>
                <a:srgbClr val="009999"/>
              </a:solidFill>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1. Access</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fr-FR" sz="1400" b="0"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342900" indent="-342900">
              <a:lnSpc>
                <a:spcPct val="80000"/>
              </a:lnSpc>
              <a:spcBef>
                <a:spcPct val="20000"/>
              </a:spcBef>
              <a:defRPr/>
            </a:pPr>
            <a:r>
              <a:rPr lang="en-GB" sz="1300" dirty="0" err="1" smtClean="0">
                <a:latin typeface="Verdana" pitchFamily="34" charset="0"/>
                <a:ea typeface="Verdana" pitchFamily="34" charset="0"/>
                <a:cs typeface="Verdana" pitchFamily="34" charset="0"/>
              </a:rPr>
              <a:t>EuroPRevent</a:t>
            </a:r>
            <a:r>
              <a:rPr lang="en-GB" sz="1300" dirty="0" smtClean="0">
                <a:latin typeface="Verdana" pitchFamily="34" charset="0"/>
                <a:ea typeface="Verdana" pitchFamily="34" charset="0"/>
                <a:cs typeface="Verdana" pitchFamily="34" charset="0"/>
              </a:rPr>
              <a:t> 2012 will be held in the </a:t>
            </a:r>
            <a:r>
              <a:rPr lang="fr-FR" sz="1300" b="1" dirty="0" smtClean="0">
                <a:latin typeface="Verdana" pitchFamily="34" charset="0"/>
                <a:ea typeface="Verdana" pitchFamily="34" charset="0"/>
                <a:cs typeface="Verdana" pitchFamily="34" charset="0"/>
              </a:rPr>
              <a:t>Convention Center of Dublin – CCD</a:t>
            </a:r>
            <a:r>
              <a:rPr lang="en-GB" sz="1300" b="1" dirty="0" smtClean="0">
                <a:latin typeface="Verdana" pitchFamily="34" charset="0"/>
                <a:ea typeface="Verdana" pitchFamily="34" charset="0"/>
                <a:cs typeface="Verdana" pitchFamily="34" charset="0"/>
              </a:rPr>
              <a:t>, Ireland</a:t>
            </a:r>
            <a:r>
              <a:rPr lang="en-GB" sz="1300" dirty="0" smtClean="0">
                <a:latin typeface="Verdana" pitchFamily="34" charset="0"/>
                <a:ea typeface="Verdana" pitchFamily="34" charset="0"/>
                <a:cs typeface="Verdana" pitchFamily="34" charset="0"/>
              </a:rPr>
              <a:t>.</a:t>
            </a:r>
            <a:endParaRPr lang="en-GB" sz="1300" b="1" dirty="0" smtClean="0">
              <a:latin typeface="Verdana" pitchFamily="34" charset="0"/>
              <a:ea typeface="Verdana" pitchFamily="34" charset="0"/>
              <a:cs typeface="Verdana" pitchFamily="34" charset="0"/>
            </a:endParaRPr>
          </a:p>
          <a:p>
            <a:pPr marL="342900" lvl="0" indent="-342900">
              <a:lnSpc>
                <a:spcPct val="80000"/>
              </a:lnSpc>
              <a:spcBef>
                <a:spcPct val="20000"/>
              </a:spcBef>
            </a:pPr>
            <a:endParaRPr kumimoji="0" lang="en-GB" sz="1300" b="1"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342900" lvl="0" indent="-342900">
              <a:lnSpc>
                <a:spcPct val="80000"/>
              </a:lnSpc>
              <a:spcBef>
                <a:spcPct val="20000"/>
              </a:spcBef>
              <a:defRPr/>
            </a:pPr>
            <a:r>
              <a:rPr lang="en-GB" sz="1300" dirty="0" smtClean="0">
                <a:latin typeface="Verdana" pitchFamily="34" charset="0"/>
                <a:ea typeface="Verdana" pitchFamily="34" charset="0"/>
                <a:cs typeface="Verdana" pitchFamily="34" charset="0"/>
              </a:rPr>
              <a:t>The exhibition is located on the ground floor of the CCD building – in the Forum Hall.</a:t>
            </a:r>
          </a:p>
          <a:p>
            <a:pPr marL="342900" lvl="0" indent="-342900">
              <a:lnSpc>
                <a:spcPct val="80000"/>
              </a:lnSpc>
              <a:spcBef>
                <a:spcPct val="20000"/>
              </a:spcBef>
              <a:defRPr/>
            </a:pPr>
            <a:endParaRPr kumimoji="0" lang="en-GB" sz="1300" b="1"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300" b="0" i="0" u="none" strike="noStrike" kern="1200" cap="none" spc="0" normalizeH="0" noProof="0" dirty="0" smtClean="0">
                <a:ln>
                  <a:noFill/>
                </a:ln>
                <a:effectLst/>
                <a:uLnTx/>
                <a:uFillTx/>
                <a:latin typeface="Verdana" pitchFamily="34" charset="0"/>
                <a:ea typeface="Verdana" pitchFamily="34" charset="0"/>
                <a:cs typeface="Verdana" pitchFamily="34" charset="0"/>
              </a:rPr>
              <a:t>For more </a:t>
            </a:r>
            <a:r>
              <a:rPr lang="en-GB" sz="1300" dirty="0" smtClean="0">
                <a:latin typeface="Verdana" pitchFamily="34" charset="0"/>
                <a:ea typeface="Verdana" pitchFamily="34" charset="0"/>
                <a:cs typeface="Verdana" pitchFamily="34" charset="0"/>
              </a:rPr>
              <a:t>details, see </a:t>
            </a:r>
            <a:r>
              <a:rPr kumimoji="0" lang="en-GB" sz="1300" b="0" i="0" u="none" strike="noStrike" kern="1200" cap="none" spc="0" normalizeH="0" noProof="0" dirty="0" smtClean="0">
                <a:ln>
                  <a:noFill/>
                </a:ln>
                <a:effectLst/>
                <a:uLnTx/>
                <a:uFillTx/>
                <a:latin typeface="Verdana" pitchFamily="34" charset="0"/>
                <a:ea typeface="Verdana" pitchFamily="34" charset="0"/>
                <a:cs typeface="Verdana" pitchFamily="34" charset="0"/>
              </a:rPr>
              <a:t>the Access plan on:</a:t>
            </a:r>
            <a:r>
              <a:rPr kumimoji="0" lang="en-GB" sz="1300" b="0" i="0" u="none" strike="noStrike" kern="1200" cap="none" spc="0" normalizeH="0" noProof="0" dirty="0" smtClean="0">
                <a:ln>
                  <a:noFill/>
                </a:ln>
                <a:solidFill>
                  <a:srgbClr val="92D050"/>
                </a:solidFill>
                <a:effectLst/>
                <a:uLnTx/>
                <a:uFillTx/>
                <a:latin typeface="Verdana" pitchFamily="34" charset="0"/>
                <a:ea typeface="Verdana" pitchFamily="34" charset="0"/>
                <a:cs typeface="Verdana" pitchFamily="34" charset="0"/>
              </a:rPr>
              <a:t> </a:t>
            </a:r>
          </a:p>
          <a:p>
            <a:pPr marL="342900" lvl="0" indent="-342900">
              <a:lnSpc>
                <a:spcPct val="80000"/>
              </a:lnSpc>
              <a:spcBef>
                <a:spcPct val="20000"/>
              </a:spcBef>
              <a:defRPr/>
            </a:pPr>
            <a:r>
              <a:rPr lang="fr-FR" sz="1300" b="1" dirty="0" smtClean="0">
                <a:latin typeface="Verdana" pitchFamily="34" charset="0"/>
                <a:ea typeface="Verdana" pitchFamily="34" charset="0"/>
                <a:cs typeface="Verdana" pitchFamily="34" charset="0"/>
                <a:hlinkClick r:id="rId2"/>
              </a:rPr>
              <a:t>http://www.escexhibition.org/EuroPRevent2012/default.aspx</a:t>
            </a:r>
            <a:endParaRPr lang="fr-FR" sz="1300" b="1" dirty="0" smtClean="0">
              <a:latin typeface="Verdana" pitchFamily="34" charset="0"/>
              <a:ea typeface="Verdana" pitchFamily="34" charset="0"/>
              <a:cs typeface="Verdana" pitchFamily="34" charset="0"/>
            </a:endParaRPr>
          </a:p>
          <a:p>
            <a:pPr marL="342900" lvl="0" indent="-342900">
              <a:lnSpc>
                <a:spcPct val="80000"/>
              </a:lnSpc>
              <a:spcBef>
                <a:spcPct val="20000"/>
              </a:spcBef>
              <a:defRPr/>
            </a:pPr>
            <a:endParaRPr kumimoji="0" lang="fr-FR" sz="1400" b="1"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342900" lvl="0" indent="-342900">
              <a:lnSpc>
                <a:spcPct val="80000"/>
              </a:lnSpc>
              <a:spcBef>
                <a:spcPct val="20000"/>
              </a:spcBef>
              <a:defRPr/>
            </a:pPr>
            <a:endParaRPr kumimoji="0" lang="fr-FR" sz="1400" b="1"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400" b="1" i="0" u="sng" strike="noStrike" kern="1200" cap="none" spc="0" normalizeH="0" baseline="0" noProof="0" dirty="0" smtClean="0">
                <a:ln>
                  <a:noFill/>
                </a:ln>
                <a:effectLst/>
                <a:uLnTx/>
                <a:uFillTx/>
                <a:latin typeface="Verdana" pitchFamily="34" charset="0"/>
                <a:ea typeface="Verdana" pitchFamily="34" charset="0"/>
                <a:cs typeface="Verdana" pitchFamily="34" charset="0"/>
              </a:rPr>
              <a:t>Parking:</a:t>
            </a:r>
          </a:p>
          <a:p>
            <a:r>
              <a:rPr lang="en-US" sz="1300" dirty="0" smtClean="0">
                <a:latin typeface="Verdana" pitchFamily="34" charset="0"/>
                <a:ea typeface="Verdana" pitchFamily="34" charset="0"/>
                <a:cs typeface="Verdana" pitchFamily="34" charset="0"/>
              </a:rPr>
              <a:t>Always park your vehicle in the allotted space. Note that parking is not allowed in front of doors or on ramps. Information about truck and car parking is available on:</a:t>
            </a:r>
            <a:endParaRPr lang="en-US" sz="1300" b="1" dirty="0" smtClean="0">
              <a:solidFill>
                <a:srgbClr val="FFC000"/>
              </a:solidFill>
              <a:latin typeface="Verdana" pitchFamily="34" charset="0"/>
              <a:ea typeface="Verdana" pitchFamily="34" charset="0"/>
              <a:cs typeface="Verdana" pitchFamily="34" charset="0"/>
            </a:endParaRPr>
          </a:p>
          <a:p>
            <a:endParaRPr lang="en-US" sz="1300" dirty="0" smtClean="0">
              <a:latin typeface="Verdana" pitchFamily="34" charset="0"/>
              <a:ea typeface="Verdana" pitchFamily="34" charset="0"/>
              <a:cs typeface="Verdana" pitchFamily="34" charset="0"/>
              <a:hlinkClick r:id="rId3"/>
            </a:endParaRPr>
          </a:p>
          <a:p>
            <a:r>
              <a:rPr lang="en-US" sz="1300" dirty="0" smtClean="0">
                <a:latin typeface="Verdana" pitchFamily="34" charset="0"/>
                <a:ea typeface="Verdana" pitchFamily="34" charset="0"/>
                <a:cs typeface="Verdana" pitchFamily="34" charset="0"/>
                <a:hlinkClick r:id="rId3"/>
              </a:rPr>
              <a:t>http://www.escexhibition.org/EuroPRevent2012 </a:t>
            </a:r>
            <a:endParaRPr lang="fr-FR" sz="1300" dirty="0" smtClean="0">
              <a:solidFill>
                <a:srgbClr val="FFC000"/>
              </a:solidFill>
              <a:latin typeface="Verdana" pitchFamily="34" charset="0"/>
              <a:ea typeface="Verdana" pitchFamily="34" charset="0"/>
              <a:cs typeface="Verdana" pitchFamily="34" charset="0"/>
              <a:hlinkClick r:id="rId4"/>
            </a:endParaRPr>
          </a:p>
          <a:p>
            <a:endParaRPr lang="fr-FR" sz="1400" dirty="0" smtClean="0">
              <a:latin typeface="Verdana" pitchFamily="34" charset="0"/>
              <a:ea typeface="Verdana" pitchFamily="34" charset="0"/>
              <a:cs typeface="Verdana" pitchFamily="34" charset="0"/>
            </a:endParaRPr>
          </a:p>
          <a:p>
            <a:pPr marL="342900" lvl="0" indent="-342900">
              <a:lnSpc>
                <a:spcPct val="80000"/>
              </a:lnSpc>
              <a:spcBef>
                <a:spcPct val="20000"/>
              </a:spcBef>
              <a:defRPr/>
            </a:pPr>
            <a:endParaRPr lang="en-GB" sz="1400" dirty="0" smtClean="0">
              <a:latin typeface="Arial" pitchFamily="34" charset="0"/>
              <a:cs typeface="Arial" pitchFamily="34" charset="0"/>
            </a:endParaRPr>
          </a:p>
          <a:p>
            <a:pPr marL="342900" lvl="0" indent="-342900">
              <a:lnSpc>
                <a:spcPct val="80000"/>
              </a:lnSpc>
              <a:spcBef>
                <a:spcPct val="20000"/>
              </a:spcBef>
              <a:defRPr/>
            </a:pPr>
            <a:endParaRPr lang="fr-FR" sz="1400" dirty="0" smtClean="0">
              <a:solidFill>
                <a:srgbClr val="FFFF00"/>
              </a:solidFill>
              <a:latin typeface="Arial" pitchFamily="34" charset="0"/>
              <a:cs typeface="Arial"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lang="en-GB" sz="1400" u="sng" dirty="0" smtClean="0">
              <a:solidFill>
                <a:srgbClr val="FFFF00"/>
              </a:solidFill>
              <a:latin typeface="Arial" pitchFamily="34" charset="0"/>
              <a:cs typeface="Arial" pitchFamily="34" charset="0"/>
            </a:endParaRPr>
          </a:p>
          <a:p>
            <a:pPr marL="342900" lvl="0" indent="-342900">
              <a:lnSpc>
                <a:spcPct val="80000"/>
              </a:lnSpc>
              <a:spcBef>
                <a:spcPct val="20000"/>
              </a:spcBef>
              <a:defRPr/>
            </a:pPr>
            <a:endParaRPr lang="en-GB" sz="1400" dirty="0" smtClean="0">
              <a:latin typeface="Arial" pitchFamily="34" charset="0"/>
              <a:cs typeface="Arial"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400" b="0" i="0" u="none" strike="noStrike" kern="1200" cap="none" spc="0" normalizeH="0" baseline="0" noProof="0" dirty="0" smtClean="0">
              <a:ln>
                <a:noFill/>
              </a:ln>
              <a:solidFill>
                <a:srgbClr val="FF0000"/>
              </a:solidFill>
              <a:effectLst/>
              <a:uLnTx/>
              <a:uFillTx/>
              <a:latin typeface="Arial" pitchFamily="34" charset="0"/>
              <a:cs typeface="Arial" pitchFamily="34" charset="0"/>
            </a:endParaRPr>
          </a:p>
          <a:p>
            <a:pPr marL="342900" lvl="0" indent="-342900" algn="ctr">
              <a:lnSpc>
                <a:spcPct val="80000"/>
              </a:lnSpc>
              <a:spcBef>
                <a:spcPct val="20000"/>
              </a:spcBef>
            </a:pPr>
            <a:r>
              <a:rPr lang="en-GB" sz="1400" dirty="0" smtClean="0">
                <a:solidFill>
                  <a:srgbClr val="FF0000"/>
                </a:solidFill>
                <a:latin typeface="Arial" pitchFamily="34" charset="0"/>
                <a:cs typeface="Arial" pitchFamily="34" charset="0"/>
              </a:rPr>
              <a:t> </a:t>
            </a:r>
            <a:r>
              <a:rPr lang="en-GB" sz="1400" dirty="0" smtClean="0">
                <a:latin typeface="Arial" pitchFamily="34" charset="0"/>
                <a:cs typeface="Arial" pitchFamily="34" charset="0"/>
              </a:rPr>
              <a:t/>
            </a:r>
            <a:br>
              <a:rPr lang="en-GB" sz="1400" dirty="0" smtClean="0">
                <a:latin typeface="Arial" pitchFamily="34" charset="0"/>
                <a:cs typeface="Arial" pitchFamily="34" charset="0"/>
              </a:rPr>
            </a:br>
            <a:endParaRPr kumimoji="0" lang="en-GB" sz="1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pic>
        <p:nvPicPr>
          <p:cNvPr id="4" name="Picture 3" descr="Header Eprevent2012.jpg"/>
          <p:cNvPicPr>
            <a:picLocks noChangeAspect="1"/>
          </p:cNvPicPr>
          <p:nvPr/>
        </p:nvPicPr>
        <p:blipFill>
          <a:blip r:embed="rId5"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txBox="1">
            <a:spLocks noChangeArrowheads="1"/>
          </p:cNvSpPr>
          <p:nvPr/>
        </p:nvSpPr>
        <p:spPr>
          <a:xfrm>
            <a:off x="900113" y="1412777"/>
            <a:ext cx="7559675" cy="4536504"/>
          </a:xfrm>
          <a:prstGeom prst="rect">
            <a:avLst/>
          </a:prstGeom>
          <a:noFill/>
          <a:ln/>
        </p:spPr>
        <p:txBody>
          <a:bodyPr/>
          <a:lstStyle/>
          <a:p>
            <a:pPr marL="342900" indent="-342900" algn="ctr">
              <a:spcBef>
                <a:spcPct val="20000"/>
              </a:spcBef>
              <a:defRPr/>
            </a:pPr>
            <a:r>
              <a:rPr lang="fr-FR" sz="2000" b="1" dirty="0" smtClean="0">
                <a:solidFill>
                  <a:srgbClr val="009999"/>
                </a:solidFill>
                <a:latin typeface="Verdana" pitchFamily="34" charset="0"/>
                <a:ea typeface="Verdana" pitchFamily="34" charset="0"/>
                <a:cs typeface="Verdana" pitchFamily="34" charset="0"/>
              </a:rPr>
              <a:t>UPDATE MESSAGE</a:t>
            </a:r>
          </a:p>
          <a:p>
            <a:pPr marL="342900" indent="-342900" algn="ctr">
              <a:spcBef>
                <a:spcPct val="20000"/>
              </a:spcBef>
              <a:defRPr/>
            </a:pPr>
            <a:endParaRPr lang="en-GB" sz="1400" b="1" dirty="0" smtClean="0">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2. Build up and Break Down</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defTabSz="914400" rtl="0" eaLnBrk="1" fontAlgn="auto" latinLnBrk="0" hangingPunct="1">
              <a:lnSpc>
                <a:spcPct val="100000"/>
              </a:lnSpc>
              <a:spcBef>
                <a:spcPct val="20000"/>
              </a:spcBef>
              <a:spcAft>
                <a:spcPts val="0"/>
              </a:spcAft>
              <a:buClrTx/>
              <a:buSzTx/>
              <a:tabLst/>
              <a:defRPr/>
            </a:pPr>
            <a:r>
              <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t>
            </a:r>
            <a:r>
              <a:rPr kumimoji="0" lang="en-GB" sz="13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Cars and forklifts cannot be driven into the exhibition hall. Always park your vehicle in the</a:t>
            </a:r>
            <a:r>
              <a:rPr kumimoji="0" lang="en-GB" sz="1300" b="0" i="0" u="none" strike="noStrike" kern="1200" cap="none" spc="0" normalizeH="0" noProof="0" dirty="0" smtClean="0">
                <a:ln>
                  <a:noFill/>
                </a:ln>
                <a:solidFill>
                  <a:schemeClr val="tx1"/>
                </a:solidFill>
                <a:effectLst/>
                <a:uLnTx/>
                <a:uFillTx/>
                <a:latin typeface="Verdana" pitchFamily="34" charset="0"/>
                <a:ea typeface="Verdana" pitchFamily="34" charset="0"/>
                <a:cs typeface="Verdana" pitchFamily="34" charset="0"/>
              </a:rPr>
              <a:t> </a:t>
            </a:r>
            <a:r>
              <a:rPr kumimoji="0" lang="en-GB" sz="13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allotted space outside. Space is limited – as soon as you have unloaded, please move your vehicle away from the unloading area. On arrival, drivers should report to uniformed staff from FAIREXX, the Official ESC Logistics Provider, to obtain a Working Pass. This pass carries the name of the individual, company and booth number.</a:t>
            </a:r>
            <a:r>
              <a:rPr kumimoji="0" lang="en-GB" sz="1300" b="0" i="0" u="none" strike="noStrike" kern="1200" cap="none" spc="0" normalizeH="0" noProof="0" dirty="0" smtClean="0">
                <a:ln>
                  <a:noFill/>
                </a:ln>
                <a:solidFill>
                  <a:schemeClr val="tx1"/>
                </a:solidFill>
                <a:effectLst/>
                <a:uLnTx/>
                <a:uFillTx/>
                <a:latin typeface="Verdana" pitchFamily="34" charset="0"/>
                <a:ea typeface="Verdana" pitchFamily="34" charset="0"/>
                <a:cs typeface="Verdana" pitchFamily="34" charset="0"/>
              </a:rPr>
              <a:t> </a:t>
            </a:r>
            <a:r>
              <a:rPr lang="en-GB" sz="1300" dirty="0" smtClean="0">
                <a:latin typeface="Verdana" pitchFamily="34" charset="0"/>
                <a:ea typeface="Verdana" pitchFamily="34" charset="0"/>
                <a:cs typeface="Verdana" pitchFamily="34" charset="0"/>
              </a:rPr>
              <a:t>It </a:t>
            </a:r>
            <a:r>
              <a:rPr kumimoji="0" lang="en-GB" sz="13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needs to be carried at all times during the build up/break down.</a:t>
            </a:r>
          </a:p>
          <a:p>
            <a:pPr marL="342900" marR="0" lvl="0" indent="-342900" defTabSz="914400" rtl="0" eaLnBrk="1" fontAlgn="auto" latinLnBrk="0" hangingPunct="1">
              <a:lnSpc>
                <a:spcPct val="100000"/>
              </a:lnSpc>
              <a:spcBef>
                <a:spcPct val="20000"/>
              </a:spcBef>
              <a:spcAft>
                <a:spcPts val="0"/>
              </a:spcAft>
              <a:buClrTx/>
              <a:buSzTx/>
              <a:tabLst/>
              <a:defRPr/>
            </a:pPr>
            <a:r>
              <a:rPr lang="en-GB" sz="1400" dirty="0" smtClean="0">
                <a:latin typeface="Verdana" pitchFamily="34" charset="0"/>
                <a:ea typeface="Verdana" pitchFamily="34" charset="0"/>
                <a:cs typeface="Verdana" pitchFamily="34" charset="0"/>
              </a:rPr>
              <a:t>	</a:t>
            </a:r>
          </a:p>
          <a:p>
            <a:pPr marL="342900" marR="0" lvl="0" indent="-342900" defTabSz="914400" rtl="0" eaLnBrk="1" fontAlgn="auto" latinLnBrk="0" hangingPunct="1">
              <a:lnSpc>
                <a:spcPct val="100000"/>
              </a:lnSpc>
              <a:spcBef>
                <a:spcPct val="20000"/>
              </a:spcBef>
              <a:spcAft>
                <a:spcPts val="0"/>
              </a:spcAft>
              <a:buClrTx/>
              <a:buSzTx/>
              <a:tabLst/>
              <a:defRPr/>
            </a:pPr>
            <a:r>
              <a:rPr lang="en-GB" sz="1400" b="1" dirty="0" smtClean="0">
                <a:latin typeface="Verdana" pitchFamily="34" charset="0"/>
                <a:ea typeface="Verdana" pitchFamily="34" charset="0"/>
                <a:cs typeface="Verdana" pitchFamily="34" charset="0"/>
              </a:rPr>
              <a:t>	Exhibition Build Up: </a:t>
            </a:r>
          </a:p>
          <a:p>
            <a:pPr marL="342900" marR="0" lvl="0" indent="-342900" defTabSz="914400" rtl="0" eaLnBrk="1" fontAlgn="auto" latinLnBrk="0" hangingPunct="1">
              <a:lnSpc>
                <a:spcPct val="100000"/>
              </a:lnSpc>
              <a:spcBef>
                <a:spcPct val="20000"/>
              </a:spcBef>
              <a:spcAft>
                <a:spcPts val="0"/>
              </a:spcAft>
              <a:buClrTx/>
              <a:buSzTx/>
              <a:tabLst/>
              <a:defRPr/>
            </a:pPr>
            <a:r>
              <a:rPr lang="en-GB" sz="1400" b="1" dirty="0" smtClean="0">
                <a:latin typeface="Verdana" pitchFamily="34" charset="0"/>
                <a:ea typeface="Verdana" pitchFamily="34" charset="0"/>
                <a:cs typeface="Verdana" pitchFamily="34" charset="0"/>
              </a:rPr>
              <a:t>	</a:t>
            </a:r>
            <a:r>
              <a:rPr lang="en-US" sz="1300" dirty="0" smtClean="0">
                <a:latin typeface="Verdana" pitchFamily="34" charset="0"/>
                <a:ea typeface="Verdana" pitchFamily="34" charset="0"/>
                <a:cs typeface="Verdana" pitchFamily="34" charset="0"/>
              </a:rPr>
              <a:t>- Wednesday 02 May 	09:00 – 18:00 </a:t>
            </a:r>
            <a:r>
              <a:rPr lang="en-US" sz="1300" b="1" dirty="0" smtClean="0">
                <a:latin typeface="Verdana" pitchFamily="34" charset="0"/>
                <a:ea typeface="Verdana" pitchFamily="34" charset="0"/>
                <a:cs typeface="Verdana" pitchFamily="34" charset="0"/>
              </a:rPr>
              <a:t>Exhibition Build-Up </a:t>
            </a:r>
          </a:p>
          <a:p>
            <a:pPr marL="342900" marR="0" lvl="0" indent="-342900" defTabSz="914400" rtl="0" eaLnBrk="1" fontAlgn="auto" latinLnBrk="0" hangingPunct="1">
              <a:lnSpc>
                <a:spcPct val="100000"/>
              </a:lnSpc>
              <a:spcBef>
                <a:spcPct val="20000"/>
              </a:spcBef>
              <a:spcAft>
                <a:spcPts val="0"/>
              </a:spcAft>
              <a:buClrTx/>
              <a:buSzTx/>
              <a:tabLst/>
              <a:defRPr/>
            </a:pPr>
            <a:r>
              <a:rPr lang="en-US" sz="1300" b="1" dirty="0" smtClean="0">
                <a:latin typeface="Verdana" pitchFamily="34" charset="0"/>
                <a:ea typeface="Verdana" pitchFamily="34" charset="0"/>
                <a:cs typeface="Verdana" pitchFamily="34" charset="0"/>
              </a:rPr>
              <a:t>	</a:t>
            </a:r>
            <a:r>
              <a:rPr lang="en-US" sz="1300" dirty="0" smtClean="0">
                <a:latin typeface="Verdana" pitchFamily="34" charset="0"/>
                <a:ea typeface="Verdana" pitchFamily="34" charset="0"/>
                <a:cs typeface="Verdana" pitchFamily="34" charset="0"/>
              </a:rPr>
              <a:t>- Thursday 3 May 	08:00 – 09:00 </a:t>
            </a:r>
            <a:r>
              <a:rPr lang="en-US" sz="1300" b="1" dirty="0" smtClean="0">
                <a:latin typeface="Verdana" pitchFamily="34" charset="0"/>
                <a:ea typeface="Verdana" pitchFamily="34" charset="0"/>
                <a:cs typeface="Verdana" pitchFamily="34" charset="0"/>
              </a:rPr>
              <a:t>Stand decoration only</a:t>
            </a:r>
          </a:p>
          <a:p>
            <a:pPr marL="342900" marR="0" lvl="0" indent="-342900" defTabSz="914400" rtl="0" eaLnBrk="1" fontAlgn="auto" latinLnBrk="0" hangingPunct="1">
              <a:lnSpc>
                <a:spcPct val="100000"/>
              </a:lnSpc>
              <a:spcBef>
                <a:spcPct val="20000"/>
              </a:spcBef>
              <a:spcAft>
                <a:spcPts val="0"/>
              </a:spcAft>
              <a:buClrTx/>
              <a:buSzTx/>
              <a:tabLst/>
              <a:defRPr/>
            </a:pPr>
            <a:r>
              <a:rPr lang="en-US" sz="1400" b="1" dirty="0" smtClean="0">
                <a:latin typeface="Verdana" pitchFamily="34" charset="0"/>
                <a:ea typeface="Verdana" pitchFamily="34" charset="0"/>
                <a:cs typeface="Verdana" pitchFamily="34" charset="0"/>
              </a:rPr>
              <a:t>	</a:t>
            </a:r>
          </a:p>
          <a:p>
            <a:pPr marL="342900" marR="0" lvl="0" indent="-342900" defTabSz="914400" rtl="0" eaLnBrk="1" fontAlgn="auto" latinLnBrk="0" hangingPunct="1">
              <a:lnSpc>
                <a:spcPct val="100000"/>
              </a:lnSpc>
              <a:spcBef>
                <a:spcPct val="20000"/>
              </a:spcBef>
              <a:spcAft>
                <a:spcPts val="0"/>
              </a:spcAft>
              <a:buClrTx/>
              <a:buSzTx/>
              <a:tabLst/>
              <a:defRPr/>
            </a:pPr>
            <a:r>
              <a:rPr lang="en-US" sz="1400" b="1" dirty="0" smtClean="0">
                <a:latin typeface="Verdana" pitchFamily="34" charset="0"/>
                <a:ea typeface="Verdana" pitchFamily="34" charset="0"/>
                <a:cs typeface="Verdana" pitchFamily="34" charset="0"/>
              </a:rPr>
              <a:t>	</a:t>
            </a:r>
            <a:r>
              <a:rPr lang="en-GB" sz="1400" b="1" dirty="0" smtClean="0">
                <a:latin typeface="Verdana" pitchFamily="34" charset="0"/>
                <a:ea typeface="Verdana" pitchFamily="34" charset="0"/>
                <a:cs typeface="Verdana" pitchFamily="34" charset="0"/>
              </a:rPr>
              <a:t>Dismantling: </a:t>
            </a:r>
          </a:p>
          <a:p>
            <a:pPr marL="342900" marR="0" lvl="0" indent="-342900" defTabSz="914400" rtl="0" eaLnBrk="1" fontAlgn="auto" latinLnBrk="0" hangingPunct="1">
              <a:lnSpc>
                <a:spcPct val="100000"/>
              </a:lnSpc>
              <a:spcBef>
                <a:spcPct val="20000"/>
              </a:spcBef>
              <a:spcAft>
                <a:spcPts val="0"/>
              </a:spcAft>
              <a:buClrTx/>
              <a:buSzTx/>
              <a:tabLst/>
              <a:defRPr/>
            </a:pPr>
            <a:r>
              <a:rPr lang="en-GB" sz="1400" b="1" dirty="0" smtClean="0">
                <a:latin typeface="Verdana" pitchFamily="34" charset="0"/>
                <a:ea typeface="Verdana" pitchFamily="34" charset="0"/>
                <a:cs typeface="Verdana" pitchFamily="34" charset="0"/>
              </a:rPr>
              <a:t>	</a:t>
            </a:r>
            <a:r>
              <a:rPr lang="en-US" sz="1300" dirty="0" smtClean="0">
                <a:latin typeface="Verdana" pitchFamily="34" charset="0"/>
                <a:ea typeface="Verdana" pitchFamily="34" charset="0"/>
                <a:cs typeface="Verdana" pitchFamily="34" charset="0"/>
              </a:rPr>
              <a:t>- Saturday 5 May 	14:00 – 24:00 </a:t>
            </a:r>
            <a:r>
              <a:rPr lang="en-US" sz="1300" b="1" dirty="0" smtClean="0">
                <a:latin typeface="Verdana" pitchFamily="34" charset="0"/>
                <a:ea typeface="Verdana" pitchFamily="34" charset="0"/>
                <a:cs typeface="Verdana" pitchFamily="34" charset="0"/>
              </a:rPr>
              <a:t>Dismantling</a:t>
            </a:r>
            <a:r>
              <a:rPr lang="en-US" sz="1300" dirty="0" smtClean="0">
                <a:latin typeface="Verdana" pitchFamily="34" charset="0"/>
                <a:ea typeface="Verdana" pitchFamily="34" charset="0"/>
                <a:cs typeface="Verdana" pitchFamily="34" charset="0"/>
              </a:rPr>
              <a:t> </a:t>
            </a:r>
            <a:endParaRPr lang="en-GB" sz="1300" b="1" dirty="0" smtClean="0">
              <a:latin typeface="Verdana" pitchFamily="34" charset="0"/>
              <a:ea typeface="Verdana" pitchFamily="34" charset="0"/>
              <a:cs typeface="Verdana" pitchFamily="34" charset="0"/>
            </a:endParaRPr>
          </a:p>
          <a:p>
            <a:pPr marL="342900" lvl="0" indent="-342900">
              <a:spcBef>
                <a:spcPct val="20000"/>
              </a:spcBef>
              <a:defRPr/>
            </a:pPr>
            <a:endParaRPr lang="fr-FR" sz="1400" b="1" dirty="0" smtClean="0">
              <a:latin typeface="Arial" pitchFamily="34" charset="0"/>
              <a:cs typeface="Arial" pitchFamily="34" charset="0"/>
            </a:endParaRPr>
          </a:p>
          <a:p>
            <a:pPr marL="342900" lvl="0" indent="-342900">
              <a:spcBef>
                <a:spcPct val="20000"/>
              </a:spcBef>
              <a:defRPr/>
            </a:pPr>
            <a:r>
              <a:rPr lang="en-GB" sz="1400" b="1" dirty="0" smtClean="0">
                <a:latin typeface="Arial" pitchFamily="34" charset="0"/>
                <a:cs typeface="Arial" pitchFamily="34" charset="0"/>
              </a:rPr>
              <a:t>				</a:t>
            </a:r>
            <a:endParaRPr kumimoji="0" lang="en-GB" sz="1400" b="1"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342900" lvl="0" indent="-342900">
              <a:spcBef>
                <a:spcPct val="20000"/>
              </a:spcBef>
              <a:defRPr/>
            </a:pPr>
            <a:r>
              <a:rPr lang="en-GB" sz="1400" b="1" dirty="0" smtClean="0">
                <a:latin typeface="Arial" pitchFamily="34" charset="0"/>
                <a:cs typeface="Arial" pitchFamily="34" charset="0"/>
              </a:rPr>
              <a:t>	</a:t>
            </a:r>
            <a:endParaRPr kumimoji="0" lang="en-GB" sz="32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4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pic>
        <p:nvPicPr>
          <p:cNvPr id="5" name="Picture 4" descr="Header Eprevent2012.jpg"/>
          <p:cNvPicPr>
            <a:picLocks noChangeAspect="1"/>
          </p:cNvPicPr>
          <p:nvPr/>
        </p:nvPicPr>
        <p:blipFill>
          <a:blip r:embed="rId2"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1412776"/>
            <a:ext cx="6696744" cy="3428631"/>
          </a:xfrm>
          <a:prstGeom prst="rect">
            <a:avLst/>
          </a:prstGeom>
        </p:spPr>
        <p:txBody>
          <a:bodyPr wrap="square">
            <a:spAutoFit/>
          </a:bodyPr>
          <a:lstStyle/>
          <a:p>
            <a:pPr marL="342900" lvl="0" indent="-342900" algn="ctr">
              <a:spcBef>
                <a:spcPct val="20000"/>
              </a:spcBef>
              <a:defRPr/>
            </a:pPr>
            <a:r>
              <a:rPr lang="en-GB" sz="2000" b="1" dirty="0" smtClean="0">
                <a:solidFill>
                  <a:srgbClr val="009999"/>
                </a:solidFill>
                <a:latin typeface="Verdana" pitchFamily="34" charset="0"/>
                <a:ea typeface="Verdana" pitchFamily="34" charset="0"/>
                <a:cs typeface="Verdana" pitchFamily="34" charset="0"/>
              </a:rPr>
              <a:t>UPDATE MESSAGE</a:t>
            </a:r>
          </a:p>
          <a:p>
            <a:pPr marL="342900" lvl="0" indent="-342900">
              <a:spcBef>
                <a:spcPct val="20000"/>
              </a:spcBef>
              <a:defRPr/>
            </a:pPr>
            <a:endParaRPr lang="en-GB" sz="1400" b="1" dirty="0" smtClean="0">
              <a:latin typeface="Verdana" pitchFamily="34" charset="0"/>
              <a:ea typeface="Verdana" pitchFamily="34" charset="0"/>
              <a:cs typeface="Verdana" pitchFamily="34" charset="0"/>
            </a:endParaRPr>
          </a:p>
          <a:p>
            <a:pPr marL="342900" lvl="0" indent="-342900">
              <a:spcBef>
                <a:spcPct val="20000"/>
              </a:spcBef>
              <a:defRPr/>
            </a:pPr>
            <a:endParaRPr lang="en-GB" sz="1400" b="1" dirty="0" smtClean="0">
              <a:latin typeface="Verdana" pitchFamily="34" charset="0"/>
              <a:ea typeface="Verdana" pitchFamily="34" charset="0"/>
              <a:cs typeface="Verdana" pitchFamily="34" charset="0"/>
            </a:endParaRPr>
          </a:p>
          <a:p>
            <a:pPr marL="342900" lvl="0" indent="-342900">
              <a:spcBef>
                <a:spcPct val="20000"/>
              </a:spcBef>
              <a:defRPr/>
            </a:pPr>
            <a:r>
              <a:rPr lang="en-GB" sz="1400" b="1" dirty="0" smtClean="0">
                <a:latin typeface="Verdana" pitchFamily="34" charset="0"/>
                <a:ea typeface="Verdana" pitchFamily="34" charset="0"/>
                <a:cs typeface="Verdana" pitchFamily="34" charset="0"/>
              </a:rPr>
              <a:t>	</a:t>
            </a:r>
            <a:r>
              <a:rPr lang="en-GB" sz="1600" b="1" dirty="0" smtClean="0">
                <a:latin typeface="Verdana" pitchFamily="34" charset="0"/>
                <a:ea typeface="Verdana" pitchFamily="34" charset="0"/>
                <a:cs typeface="Verdana" pitchFamily="34" charset="0"/>
              </a:rPr>
              <a:t>Freight Free Aisles</a:t>
            </a:r>
          </a:p>
          <a:p>
            <a:endParaRPr lang="en-GB" sz="1400" dirty="0" smtClean="0">
              <a:latin typeface="Verdana" pitchFamily="34" charset="0"/>
              <a:ea typeface="Verdana" pitchFamily="34" charset="0"/>
              <a:cs typeface="Verdana" pitchFamily="34" charset="0"/>
            </a:endParaRPr>
          </a:p>
          <a:p>
            <a:pPr algn="just"/>
            <a:r>
              <a:rPr lang="en-US" sz="1300" dirty="0" smtClean="0">
                <a:latin typeface="Verdana" pitchFamily="34" charset="0"/>
                <a:ea typeface="Verdana" pitchFamily="34" charset="0"/>
                <a:cs typeface="Verdana" pitchFamily="34" charset="0"/>
              </a:rPr>
              <a:t>Island booths are separated the width of an aisle from all </a:t>
            </a:r>
            <a:r>
              <a:rPr lang="en-US" sz="1300" dirty="0" err="1" smtClean="0">
                <a:latin typeface="Verdana" pitchFamily="34" charset="0"/>
                <a:ea typeface="Verdana" pitchFamily="34" charset="0"/>
                <a:cs typeface="Verdana" pitchFamily="34" charset="0"/>
              </a:rPr>
              <a:t>neighbouring</a:t>
            </a:r>
            <a:r>
              <a:rPr lang="en-US" sz="1300" dirty="0" smtClean="0">
                <a:latin typeface="Verdana" pitchFamily="34" charset="0"/>
                <a:ea typeface="Verdana" pitchFamily="34" charset="0"/>
                <a:cs typeface="Verdana" pitchFamily="34" charset="0"/>
              </a:rPr>
              <a:t> exhibits, demonstration areas may not be set on the aisle line of the exhibit; space must be left within the exhibit area to absorb the spectators. </a:t>
            </a:r>
          </a:p>
          <a:p>
            <a:pPr algn="just"/>
            <a:endParaRPr lang="en-US" sz="1300" dirty="0" smtClean="0">
              <a:latin typeface="Verdana" pitchFamily="34" charset="0"/>
              <a:ea typeface="Verdana" pitchFamily="34" charset="0"/>
              <a:cs typeface="Verdana" pitchFamily="34" charset="0"/>
            </a:endParaRPr>
          </a:p>
          <a:p>
            <a:pPr algn="just"/>
            <a:r>
              <a:rPr lang="en-US" sz="1300" dirty="0" smtClean="0">
                <a:latin typeface="Verdana" pitchFamily="34" charset="0"/>
                <a:ea typeface="Verdana" pitchFamily="34" charset="0"/>
                <a:cs typeface="Verdana" pitchFamily="34" charset="0"/>
              </a:rPr>
              <a:t>Should the spectators interfere with the normal traffic flow in the aisle or overflow into </a:t>
            </a:r>
            <a:r>
              <a:rPr lang="en-US" sz="1300" dirty="0" err="1" smtClean="0">
                <a:latin typeface="Verdana" pitchFamily="34" charset="0"/>
                <a:ea typeface="Verdana" pitchFamily="34" charset="0"/>
                <a:cs typeface="Verdana" pitchFamily="34" charset="0"/>
              </a:rPr>
              <a:t>neighbouring</a:t>
            </a:r>
            <a:r>
              <a:rPr lang="en-US" sz="1300" dirty="0" smtClean="0">
                <a:latin typeface="Verdana" pitchFamily="34" charset="0"/>
                <a:ea typeface="Verdana" pitchFamily="34" charset="0"/>
                <a:cs typeface="Verdana" pitchFamily="34" charset="0"/>
              </a:rPr>
              <a:t> exhibits, the presentation must be limited or stopped immediately. </a:t>
            </a:r>
          </a:p>
          <a:p>
            <a:pPr algn="just"/>
            <a:endParaRPr lang="en-US" sz="1300" dirty="0" smtClean="0">
              <a:latin typeface="Verdana" pitchFamily="34" charset="0"/>
              <a:ea typeface="Verdana" pitchFamily="34" charset="0"/>
              <a:cs typeface="Verdana" pitchFamily="34" charset="0"/>
            </a:endParaRPr>
          </a:p>
          <a:p>
            <a:pPr algn="just"/>
            <a:r>
              <a:rPr lang="en-US" sz="1300" dirty="0" smtClean="0">
                <a:latin typeface="Verdana" pitchFamily="34" charset="0"/>
                <a:ea typeface="Verdana" pitchFamily="34" charset="0"/>
                <a:cs typeface="Verdana" pitchFamily="34" charset="0"/>
              </a:rPr>
              <a:t>No objects, including signs or advertisements, may project into the visitor’s aisles. </a:t>
            </a:r>
            <a:endParaRPr lang="en-GB" sz="1300" dirty="0">
              <a:latin typeface="Verdana" pitchFamily="34" charset="0"/>
              <a:ea typeface="Verdana" pitchFamily="34" charset="0"/>
              <a:cs typeface="Verdana" pitchFamily="34" charset="0"/>
            </a:endParaRPr>
          </a:p>
        </p:txBody>
      </p:sp>
      <p:pic>
        <p:nvPicPr>
          <p:cNvPr id="6" name="Picture 5" descr="Header Eprevent2012.jpg"/>
          <p:cNvPicPr>
            <a:picLocks noChangeAspect="1"/>
          </p:cNvPicPr>
          <p:nvPr/>
        </p:nvPicPr>
        <p:blipFill>
          <a:blip r:embed="rId2" cstate="print"/>
          <a:stretch>
            <a:fillRect/>
          </a:stretch>
        </p:blipFill>
        <p:spPr>
          <a:xfrm>
            <a:off x="1619672" y="0"/>
            <a:ext cx="5616624" cy="142622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ader Eprevent2012.jpg"/>
          <p:cNvPicPr>
            <a:picLocks noChangeAspect="1"/>
          </p:cNvPicPr>
          <p:nvPr/>
        </p:nvPicPr>
        <p:blipFill>
          <a:blip r:embed="rId2" cstate="print"/>
          <a:stretch>
            <a:fillRect/>
          </a:stretch>
        </p:blipFill>
        <p:spPr>
          <a:xfrm>
            <a:off x="1619672" y="0"/>
            <a:ext cx="5616624" cy="1426228"/>
          </a:xfrm>
          <a:prstGeom prst="rect">
            <a:avLst/>
          </a:prstGeom>
        </p:spPr>
      </p:pic>
      <p:pic>
        <p:nvPicPr>
          <p:cNvPr id="2050" name="Picture 2"/>
          <p:cNvPicPr>
            <a:picLocks noChangeAspect="1" noChangeArrowheads="1"/>
          </p:cNvPicPr>
          <p:nvPr/>
        </p:nvPicPr>
        <p:blipFill>
          <a:blip r:embed="rId3" cstate="print"/>
          <a:srcRect/>
          <a:stretch>
            <a:fillRect/>
          </a:stretch>
        </p:blipFill>
        <p:spPr bwMode="auto">
          <a:xfrm>
            <a:off x="1691680" y="1844824"/>
            <a:ext cx="5945576" cy="4728914"/>
          </a:xfrm>
          <a:prstGeom prst="rect">
            <a:avLst/>
          </a:prstGeom>
          <a:noFill/>
          <a:ln w="9525">
            <a:noFill/>
            <a:miter lim="800000"/>
            <a:headEnd/>
            <a:tailEnd/>
          </a:ln>
        </p:spPr>
      </p:pic>
      <p:sp>
        <p:nvSpPr>
          <p:cNvPr id="5" name="Rectangle 4"/>
          <p:cNvSpPr/>
          <p:nvPr/>
        </p:nvSpPr>
        <p:spPr>
          <a:xfrm>
            <a:off x="539552" y="1140393"/>
            <a:ext cx="7704856" cy="911019"/>
          </a:xfrm>
          <a:prstGeom prst="rect">
            <a:avLst/>
          </a:prstGeom>
        </p:spPr>
        <p:txBody>
          <a:bodyPr wrap="square">
            <a:spAutoFit/>
          </a:bodyPr>
          <a:lstStyle/>
          <a:p>
            <a:pPr marL="342900" lvl="0" indent="-342900" algn="ctr">
              <a:spcBef>
                <a:spcPct val="20000"/>
              </a:spcBef>
              <a:defRPr/>
            </a:pPr>
            <a:r>
              <a:rPr lang="en-GB" sz="2000" b="1" dirty="0" smtClean="0">
                <a:solidFill>
                  <a:srgbClr val="009999"/>
                </a:solidFill>
                <a:latin typeface="Verdana" pitchFamily="34" charset="0"/>
                <a:ea typeface="Verdana" pitchFamily="34" charset="0"/>
                <a:cs typeface="Verdana" pitchFamily="34" charset="0"/>
              </a:rPr>
              <a:t>UPDATE MESSAGE</a:t>
            </a:r>
          </a:p>
          <a:p>
            <a:pPr marL="342900" lvl="0" indent="-342900">
              <a:spcBef>
                <a:spcPct val="20000"/>
              </a:spcBef>
              <a:defRPr/>
            </a:pPr>
            <a:r>
              <a:rPr lang="en-GB" sz="1400" b="1" dirty="0" smtClean="0">
                <a:latin typeface="Verdana" pitchFamily="34" charset="0"/>
                <a:ea typeface="Verdana" pitchFamily="34" charset="0"/>
                <a:cs typeface="Verdana" pitchFamily="34" charset="0"/>
              </a:rPr>
              <a:t>	</a:t>
            </a:r>
            <a:r>
              <a:rPr lang="en-GB" sz="1600" b="1" dirty="0" smtClean="0">
                <a:latin typeface="Verdana" pitchFamily="34" charset="0"/>
                <a:ea typeface="Verdana" pitchFamily="34" charset="0"/>
                <a:cs typeface="Verdana" pitchFamily="34" charset="0"/>
              </a:rPr>
              <a:t>Freight Free Aisles</a:t>
            </a:r>
          </a:p>
          <a:p>
            <a:endParaRPr lang="en-GB" sz="1400" dirty="0" smtClean="0">
              <a:latin typeface="Verdana" pitchFamily="34" charset="0"/>
              <a:ea typeface="Verdana" pitchFamily="34" charset="0"/>
              <a:cs typeface="Verdana"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971600" y="1484784"/>
            <a:ext cx="7456268" cy="5143512"/>
          </a:xfrm>
          <a:prstGeom prst="rect">
            <a:avLst/>
          </a:prstGeom>
        </p:spPr>
        <p:txBody>
          <a:bodyPr/>
          <a:lstStyle/>
          <a:p>
            <a:pPr marL="342900" indent="-342900" algn="ctr">
              <a:lnSpc>
                <a:spcPct val="80000"/>
              </a:lnSpc>
              <a:spcBef>
                <a:spcPct val="20000"/>
              </a:spcBef>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t>
            </a:r>
            <a:r>
              <a:rPr lang="fr-FR" sz="2000" b="1" dirty="0" smtClean="0">
                <a:solidFill>
                  <a:srgbClr val="009999"/>
                </a:solidFill>
                <a:latin typeface="Verdana" pitchFamily="34" charset="0"/>
                <a:ea typeface="Verdana" pitchFamily="34" charset="0"/>
                <a:cs typeface="Verdana" pitchFamily="34" charset="0"/>
              </a:rPr>
              <a:t>UPDATE MESSAGE</a:t>
            </a:r>
            <a:endParaRPr lang="en-GB" sz="2000" b="1" dirty="0" smtClean="0">
              <a:solidFill>
                <a:srgbClr val="009999"/>
              </a:solidFill>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lang="en-GB" sz="1600" b="1" dirty="0" smtClean="0">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3. Security</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2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r>
              <a:rPr lang="en-US" sz="1300" dirty="0" smtClean="0">
                <a:latin typeface="Verdana" pitchFamily="34" charset="0"/>
                <a:ea typeface="Verdana" pitchFamily="34" charset="0"/>
                <a:cs typeface="Verdana" pitchFamily="34" charset="0"/>
              </a:rPr>
              <a:t>The ESC undertakes the general surveillance service of the Building, both by day and at night. </a:t>
            </a:r>
          </a:p>
          <a:p>
            <a:endParaRPr lang="en-US" sz="1300" dirty="0" smtClean="0">
              <a:latin typeface="Verdana" pitchFamily="34" charset="0"/>
              <a:ea typeface="Verdana" pitchFamily="34" charset="0"/>
              <a:cs typeface="Verdana" pitchFamily="34" charset="0"/>
            </a:endParaRPr>
          </a:p>
          <a:p>
            <a:r>
              <a:rPr lang="en-US" sz="1300" dirty="0" smtClean="0">
                <a:latin typeface="Verdana" pitchFamily="34" charset="0"/>
                <a:ea typeface="Verdana" pitchFamily="34" charset="0"/>
                <a:cs typeface="Verdana" pitchFamily="34" charset="0"/>
              </a:rPr>
              <a:t>Each Exhibitor is responsible for the security of their stand and exhibit. Exhibitors are recommended to pay close attention to the exhibits during the stand construction and dismantling periods. We strongly urge exhibitors to secure their stand against theft or damage. Valuable objects, which may easily be removed, should be locked away during the night or whenever the stand is left unattended. Particular attention should be paid to goods awaiting collection at the end of the Congress. The ESC accepts no responsibility for goods stolen from exhibits. </a:t>
            </a:r>
          </a:p>
          <a:p>
            <a:endParaRPr lang="en-US" sz="1300" dirty="0" smtClean="0">
              <a:latin typeface="Verdana" pitchFamily="34" charset="0"/>
              <a:ea typeface="Verdana" pitchFamily="34" charset="0"/>
              <a:cs typeface="Verdana" pitchFamily="34" charset="0"/>
            </a:endParaRPr>
          </a:p>
          <a:p>
            <a:r>
              <a:rPr lang="en-US" sz="1300" dirty="0" smtClean="0">
                <a:latin typeface="Verdana" pitchFamily="34" charset="0"/>
                <a:ea typeface="Verdana" pitchFamily="34" charset="0"/>
                <a:cs typeface="Verdana" pitchFamily="34" charset="0"/>
              </a:rPr>
              <a:t>Security services can be ordered from the congress centre. </a:t>
            </a:r>
          </a:p>
          <a:p>
            <a:endParaRPr lang="en-US" sz="1300" dirty="0" smtClean="0">
              <a:latin typeface="Verdana" pitchFamily="34" charset="0"/>
              <a:ea typeface="Verdana" pitchFamily="34" charset="0"/>
              <a:cs typeface="Verdana" pitchFamily="34" charset="0"/>
            </a:endParaRPr>
          </a:p>
          <a:p>
            <a:r>
              <a:rPr lang="en-US" sz="1300" dirty="0" smtClean="0">
                <a:latin typeface="Verdana" pitchFamily="34" charset="0"/>
                <a:ea typeface="Verdana" pitchFamily="34" charset="0"/>
                <a:cs typeface="Verdana" pitchFamily="34" charset="0"/>
              </a:rPr>
              <a:t>The ESC may refuse or expel any person whose </a:t>
            </a:r>
            <a:r>
              <a:rPr lang="en-US" sz="1300" dirty="0" err="1" smtClean="0">
                <a:latin typeface="Verdana" pitchFamily="34" charset="0"/>
                <a:ea typeface="Verdana" pitchFamily="34" charset="0"/>
                <a:cs typeface="Verdana" pitchFamily="34" charset="0"/>
              </a:rPr>
              <a:t>behaviour</a:t>
            </a:r>
            <a:r>
              <a:rPr lang="en-US" sz="1300" dirty="0" smtClean="0">
                <a:latin typeface="Verdana" pitchFamily="34" charset="0"/>
                <a:ea typeface="Verdana" pitchFamily="34" charset="0"/>
                <a:cs typeface="Verdana" pitchFamily="34" charset="0"/>
              </a:rPr>
              <a:t> or clothing is considered incompatible with the image of EuroPRevent 2012, or who refuses to comply with the local safety rules. </a:t>
            </a:r>
            <a:endParaRPr lang="it-IT" sz="1300" dirty="0" smtClean="0">
              <a:latin typeface="Verdana" pitchFamily="34" charset="0"/>
              <a:ea typeface="Verdana" pitchFamily="34" charset="0"/>
              <a:cs typeface="Verdana" pitchFamily="34" charset="0"/>
            </a:endParaRPr>
          </a:p>
          <a:p>
            <a:pPr marL="342900" indent="-342900" algn="ctr">
              <a:spcBef>
                <a:spcPct val="20000"/>
              </a:spcBef>
              <a:defRPr/>
            </a:pPr>
            <a:endParaRPr lang="it-IT" sz="1400" b="1" dirty="0" smtClean="0">
              <a:latin typeface="Arial" pitchFamily="34" charset="0"/>
              <a:cs typeface="Arial" pitchFamily="34" charset="0"/>
            </a:endParaRPr>
          </a:p>
          <a:p>
            <a:pPr marL="342900" indent="-342900" algn="ctr">
              <a:spcBef>
                <a:spcPct val="20000"/>
              </a:spcBef>
              <a:defRPr/>
            </a:pPr>
            <a:endParaRPr lang="en-GB" sz="1400" dirty="0" smtClean="0">
              <a:latin typeface="Arial" pitchFamily="34" charset="0"/>
              <a:cs typeface="Arial"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32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pic>
        <p:nvPicPr>
          <p:cNvPr id="5" name="Picture 4" descr="Header Eprevent2012.jpg"/>
          <p:cNvPicPr>
            <a:picLocks noChangeAspect="1"/>
          </p:cNvPicPr>
          <p:nvPr/>
        </p:nvPicPr>
        <p:blipFill>
          <a:blip r:embed="rId2"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683568" y="1500174"/>
            <a:ext cx="7488832" cy="4665130"/>
          </a:xfrm>
          <a:prstGeom prst="rect">
            <a:avLst/>
          </a:prstGeom>
        </p:spPr>
        <p:txBody>
          <a:bodyPr/>
          <a:lstStyle/>
          <a:p>
            <a:pPr marL="342900" lvl="0" indent="-342900" algn="ctr">
              <a:spcBef>
                <a:spcPct val="20000"/>
              </a:spcBef>
              <a:defRPr/>
            </a:pPr>
            <a:r>
              <a:rPr lang="fr-FR" sz="2000" b="1" dirty="0" smtClean="0">
                <a:solidFill>
                  <a:srgbClr val="009999"/>
                </a:solidFill>
                <a:latin typeface="Verdana" pitchFamily="34" charset="0"/>
                <a:ea typeface="Verdana" pitchFamily="34" charset="0"/>
                <a:cs typeface="Verdana" pitchFamily="34" charset="0"/>
              </a:rPr>
              <a:t>UPDATE MESSAGE</a:t>
            </a:r>
            <a:endParaRPr kumimoji="0" lang="en-GB" sz="2000" b="1" i="0" u="none" strike="noStrike" kern="1200" cap="none" spc="0" normalizeH="0" baseline="0" noProof="0" dirty="0" smtClean="0">
              <a:ln>
                <a:noFill/>
              </a:ln>
              <a:solidFill>
                <a:srgbClr val="009999"/>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4. Delivery Address and Storage</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000" b="0"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1300" b="0" i="0" u="none" strike="noStrike" kern="1200" cap="none" spc="0" normalizeH="0" baseline="0" noProof="0" dirty="0" smtClean="0">
                <a:ln>
                  <a:noFill/>
                </a:ln>
                <a:effectLst/>
                <a:uLnTx/>
                <a:uFillTx/>
                <a:latin typeface="Verdana" pitchFamily="34" charset="0"/>
                <a:ea typeface="Verdana" pitchFamily="34" charset="0"/>
                <a:cs typeface="Verdana" pitchFamily="34" charset="0"/>
              </a:rPr>
              <a:t>Official Forwarder and Lifter for </a:t>
            </a:r>
            <a:r>
              <a:rPr kumimoji="0" lang="en-GB" sz="1300" b="0" i="0" u="none" strike="noStrike" kern="1200" cap="none" spc="0" normalizeH="0" baseline="0" noProof="0" dirty="0" err="1" smtClean="0">
                <a:ln>
                  <a:noFill/>
                </a:ln>
                <a:effectLst/>
                <a:uLnTx/>
                <a:uFillTx/>
                <a:latin typeface="Verdana" pitchFamily="34" charset="0"/>
                <a:ea typeface="Verdana" pitchFamily="34" charset="0"/>
                <a:cs typeface="Verdana" pitchFamily="34" charset="0"/>
              </a:rPr>
              <a:t>EuroPRevent</a:t>
            </a:r>
            <a:r>
              <a:rPr kumimoji="0" lang="en-GB" sz="1300" b="0" i="0" u="none" strike="noStrike" kern="1200" cap="none" spc="0" normalizeH="0" baseline="0" noProof="0" dirty="0" smtClean="0">
                <a:ln>
                  <a:noFill/>
                </a:ln>
                <a:effectLst/>
                <a:uLnTx/>
                <a:uFillTx/>
                <a:latin typeface="Verdana" pitchFamily="34" charset="0"/>
                <a:ea typeface="Verdana" pitchFamily="34" charset="0"/>
                <a:cs typeface="Verdana" pitchFamily="34" charset="0"/>
              </a:rPr>
              <a:t> 2012:</a:t>
            </a:r>
          </a:p>
          <a:p>
            <a:pPr marL="342900" lvl="0" indent="-342900" algn="ctr">
              <a:spcBef>
                <a:spcPct val="20000"/>
              </a:spcBef>
            </a:pPr>
            <a:endParaRPr lang="en-GB" sz="1300" dirty="0" smtClean="0">
              <a:latin typeface="Verdana" pitchFamily="34" charset="0"/>
              <a:ea typeface="Verdana" pitchFamily="34" charset="0"/>
              <a:cs typeface="Verdana" pitchFamily="34" charset="0"/>
            </a:endParaRPr>
          </a:p>
          <a:p>
            <a:pPr algn="ctr"/>
            <a:r>
              <a:rPr lang="en-GB" sz="1300" dirty="0" smtClean="0">
                <a:latin typeface="Verdana" pitchFamily="34" charset="0"/>
                <a:ea typeface="Verdana" pitchFamily="34" charset="0"/>
                <a:cs typeface="Verdana" pitchFamily="34" charset="0"/>
              </a:rPr>
              <a:t>FAIREXX GmbH</a:t>
            </a:r>
          </a:p>
          <a:p>
            <a:pPr algn="ctr"/>
            <a:r>
              <a:rPr lang="fr-FR" sz="1300" dirty="0" smtClean="0">
                <a:latin typeface="Verdana" pitchFamily="34" charset="0"/>
                <a:ea typeface="Verdana" pitchFamily="34" charset="0"/>
                <a:cs typeface="Verdana" pitchFamily="34" charset="0"/>
              </a:rPr>
              <a:t>Contact: Stefan </a:t>
            </a:r>
            <a:r>
              <a:rPr lang="fr-FR" sz="1300" dirty="0" err="1" smtClean="0">
                <a:latin typeface="Verdana" pitchFamily="34" charset="0"/>
                <a:ea typeface="Verdana" pitchFamily="34" charset="0"/>
                <a:cs typeface="Verdana" pitchFamily="34" charset="0"/>
              </a:rPr>
              <a:t>Grunwaldt</a:t>
            </a:r>
            <a:endParaRPr lang="fr-FR" sz="1300" dirty="0" smtClean="0">
              <a:latin typeface="Verdana" pitchFamily="34" charset="0"/>
              <a:ea typeface="Verdana" pitchFamily="34" charset="0"/>
              <a:cs typeface="Verdana" pitchFamily="34" charset="0"/>
            </a:endParaRPr>
          </a:p>
          <a:p>
            <a:pPr algn="ctr"/>
            <a:endParaRPr lang="de-DE" sz="1300" dirty="0" smtClean="0">
              <a:latin typeface="Verdana" pitchFamily="34" charset="0"/>
              <a:ea typeface="Verdana" pitchFamily="34" charset="0"/>
              <a:cs typeface="Verdana" pitchFamily="34" charset="0"/>
            </a:endParaRPr>
          </a:p>
          <a:p>
            <a:pPr algn="ctr"/>
            <a:r>
              <a:rPr lang="de-DE" sz="1300" dirty="0" smtClean="0">
                <a:latin typeface="Verdana" pitchFamily="34" charset="0"/>
                <a:ea typeface="Verdana" pitchFamily="34" charset="0"/>
                <a:cs typeface="Verdana" pitchFamily="34" charset="0"/>
              </a:rPr>
              <a:t>TEL: +49 304 403 4713</a:t>
            </a:r>
          </a:p>
          <a:p>
            <a:pPr algn="ctr"/>
            <a:r>
              <a:rPr lang="fr-FR" sz="1300" dirty="0" smtClean="0">
                <a:latin typeface="Verdana" pitchFamily="34" charset="0"/>
                <a:ea typeface="Verdana" pitchFamily="34" charset="0"/>
                <a:cs typeface="Verdana" pitchFamily="34" charset="0"/>
              </a:rPr>
              <a:t>FAX: +49 304 403 4779</a:t>
            </a:r>
          </a:p>
          <a:p>
            <a:pPr algn="ctr"/>
            <a:endParaRPr lang="fr-FR" sz="1300" dirty="0" smtClean="0">
              <a:latin typeface="Verdana" pitchFamily="34" charset="0"/>
              <a:ea typeface="Verdana" pitchFamily="34" charset="0"/>
              <a:cs typeface="Verdana" pitchFamily="34" charset="0"/>
            </a:endParaRPr>
          </a:p>
          <a:p>
            <a:pPr algn="ctr"/>
            <a:r>
              <a:rPr lang="fr-FR" sz="1300" dirty="0" smtClean="0">
                <a:latin typeface="Verdana" pitchFamily="34" charset="0"/>
                <a:ea typeface="Verdana" pitchFamily="34" charset="0"/>
                <a:cs typeface="Verdana" pitchFamily="34" charset="0"/>
              </a:rPr>
              <a:t>email : </a:t>
            </a:r>
            <a:r>
              <a:rPr lang="fr-FR" sz="1300" dirty="0" smtClean="0">
                <a:latin typeface="Verdana" pitchFamily="34" charset="0"/>
                <a:ea typeface="Verdana" pitchFamily="34" charset="0"/>
                <a:cs typeface="Verdana" pitchFamily="34" charset="0"/>
                <a:hlinkClick r:id="rId2"/>
              </a:rPr>
              <a:t>stefan.grunwaldt@fairexx.com</a:t>
            </a:r>
            <a:endParaRPr lang="fr-FR" sz="1300" dirty="0" smtClean="0">
              <a:latin typeface="Verdana" pitchFamily="34" charset="0"/>
              <a:ea typeface="Verdana" pitchFamily="34" charset="0"/>
              <a:cs typeface="Verdana" pitchFamily="34" charset="0"/>
            </a:endParaRPr>
          </a:p>
          <a:p>
            <a:pPr algn="ctr"/>
            <a:endParaRPr lang="fr-FR" sz="1300" dirty="0" smtClean="0">
              <a:latin typeface="Verdana" pitchFamily="34" charset="0"/>
              <a:ea typeface="Verdana" pitchFamily="34" charset="0"/>
              <a:cs typeface="Verdana" pitchFamily="34" charset="0"/>
            </a:endParaRPr>
          </a:p>
          <a:p>
            <a:r>
              <a:rPr lang="en-GB" sz="1300" dirty="0" smtClean="0">
                <a:latin typeface="Verdana" pitchFamily="34" charset="0"/>
                <a:ea typeface="Verdana" pitchFamily="34" charset="0"/>
                <a:cs typeface="Verdana" pitchFamily="34" charset="0"/>
              </a:rPr>
              <a:t>To ensure the receipt and management of your shipment, please fax a full pre-advice to FAIREXX LOGISTICS Fax: +49 304 403 4779 attn. Mr. Stefan Guenther. </a:t>
            </a:r>
          </a:p>
          <a:p>
            <a:endParaRPr lang="en-GB" sz="1300" dirty="0" smtClean="0">
              <a:latin typeface="Verdana" pitchFamily="34" charset="0"/>
              <a:ea typeface="Verdana" pitchFamily="34" charset="0"/>
              <a:cs typeface="Verdana" pitchFamily="34" charset="0"/>
            </a:endParaRPr>
          </a:p>
          <a:p>
            <a:r>
              <a:rPr lang="en-GB" sz="1300" dirty="0" smtClean="0">
                <a:latin typeface="Verdana" pitchFamily="34" charset="0"/>
                <a:ea typeface="Verdana" pitchFamily="34" charset="0"/>
                <a:cs typeface="Verdana" pitchFamily="34" charset="0"/>
              </a:rPr>
              <a:t>For more information, download the FAIREXX Manual from:</a:t>
            </a:r>
          </a:p>
          <a:p>
            <a:endParaRPr lang="en-GB" sz="1300" dirty="0" smtClean="0">
              <a:latin typeface="Verdana" pitchFamily="34" charset="0"/>
              <a:ea typeface="Verdana" pitchFamily="34" charset="0"/>
              <a:cs typeface="Verdana" pitchFamily="34" charset="0"/>
            </a:endParaRPr>
          </a:p>
          <a:p>
            <a:pPr algn="ctr"/>
            <a:r>
              <a:rPr lang="en-GB" sz="1300" dirty="0" smtClean="0">
                <a:latin typeface="Verdana" pitchFamily="34" charset="0"/>
                <a:ea typeface="Verdana" pitchFamily="34" charset="0"/>
                <a:cs typeface="Verdana" pitchFamily="34" charset="0"/>
                <a:hlinkClick r:id="rId3"/>
              </a:rPr>
              <a:t>http://www.escexhibition.org/EuroPRevent2012/Stand%20Services%20Download%20Area/Fairexx%20Manual.pdf</a:t>
            </a:r>
            <a:endParaRPr lang="fr-FR" sz="1300" dirty="0" smtClean="0">
              <a:latin typeface="Verdana" pitchFamily="34" charset="0"/>
              <a:ea typeface="Verdana" pitchFamily="34" charset="0"/>
              <a:cs typeface="Verdana" pitchFamily="34" charset="0"/>
            </a:endParaRPr>
          </a:p>
          <a:p>
            <a:pPr algn="ctr"/>
            <a:endParaRPr lang="en-GB" sz="1300" dirty="0" smtClean="0">
              <a:latin typeface="Verdana" pitchFamily="34" charset="0"/>
              <a:ea typeface="Verdana" pitchFamily="34" charset="0"/>
              <a:cs typeface="Verdana" pitchFamily="34" charset="0"/>
            </a:endParaRPr>
          </a:p>
          <a:p>
            <a:endParaRPr lang="en-GB" sz="1400" dirty="0" smtClean="0">
              <a:latin typeface="Arial" pitchFamily="34" charset="0"/>
              <a:cs typeface="Arial" pitchFamily="34" charset="0"/>
            </a:endParaRPr>
          </a:p>
        </p:txBody>
      </p:sp>
      <p:pic>
        <p:nvPicPr>
          <p:cNvPr id="5" name="Picture 4" descr="Header Eprevent2012.jpg"/>
          <p:cNvPicPr>
            <a:picLocks noChangeAspect="1"/>
          </p:cNvPicPr>
          <p:nvPr/>
        </p:nvPicPr>
        <p:blipFill>
          <a:blip r:embed="rId4"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683568" y="1268760"/>
            <a:ext cx="7776864" cy="5446388"/>
          </a:xfrm>
          <a:prstGeom prst="rect">
            <a:avLst/>
          </a:prstGeom>
        </p:spPr>
        <p:txBody>
          <a:bodyPr/>
          <a:lstStyle/>
          <a:p>
            <a:pPr marL="342900" lvl="0" indent="-342900" algn="ctr">
              <a:lnSpc>
                <a:spcPct val="80000"/>
              </a:lnSpc>
              <a:spcBef>
                <a:spcPct val="20000"/>
              </a:spcBef>
              <a:defRPr/>
            </a:pPr>
            <a:endParaRPr lang="fr-FR" sz="1000" b="1" dirty="0" smtClean="0">
              <a:latin typeface="Arial" pitchFamily="34" charset="0"/>
              <a:cs typeface="Arial" pitchFamily="34" charset="0"/>
            </a:endParaRPr>
          </a:p>
          <a:p>
            <a:pPr marL="342900" lvl="0" indent="-342900" algn="ctr">
              <a:lnSpc>
                <a:spcPct val="80000"/>
              </a:lnSpc>
              <a:spcBef>
                <a:spcPct val="20000"/>
              </a:spcBef>
              <a:defRPr/>
            </a:pPr>
            <a:r>
              <a:rPr lang="fr-FR" sz="2000" b="1" dirty="0" smtClean="0">
                <a:solidFill>
                  <a:srgbClr val="009999"/>
                </a:solidFill>
                <a:latin typeface="Verdana" pitchFamily="34" charset="0"/>
                <a:ea typeface="Verdana" pitchFamily="34" charset="0"/>
                <a:cs typeface="Verdana" pitchFamily="34" charset="0"/>
              </a:rPr>
              <a:t>UPDATE MESSAGE</a:t>
            </a:r>
            <a:endParaRPr kumimoji="0" lang="en-GB" sz="1400" b="1" u="sng" strike="noStrike" kern="1200" cap="none" spc="0" normalizeH="0" baseline="0" noProof="0" dirty="0" smtClean="0">
              <a:ln>
                <a:noFill/>
              </a:ln>
              <a:solidFill>
                <a:srgbClr val="009999"/>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lang="en-GB" sz="1400" b="1" u="sng" dirty="0" smtClean="0">
              <a:latin typeface="Verdana" pitchFamily="34" charset="0"/>
              <a:ea typeface="Verdana" pitchFamily="34" charset="0"/>
              <a:cs typeface="Verdana" pitchFamily="34" charset="0"/>
            </a:endParaRPr>
          </a:p>
          <a:p>
            <a:pPr marL="342900" lvl="0" indent="-342900">
              <a:lnSpc>
                <a:spcPct val="80000"/>
              </a:lnSpc>
              <a:spcBef>
                <a:spcPct val="20000"/>
              </a:spcBef>
              <a:defRPr/>
            </a:pPr>
            <a:r>
              <a:rPr kumimoji="0" lang="en-GB" sz="1400" b="1" u="sng" strike="noStrike" kern="1200" cap="none" spc="0" normalizeH="0" baseline="0" noProof="0" dirty="0" smtClean="0">
                <a:ln>
                  <a:noFill/>
                </a:ln>
                <a:effectLst/>
                <a:uLnTx/>
                <a:uFillTx/>
                <a:latin typeface="Verdana" pitchFamily="34" charset="0"/>
                <a:ea typeface="Verdana" pitchFamily="34" charset="0"/>
                <a:cs typeface="Verdana" pitchFamily="34" charset="0"/>
              </a:rPr>
              <a:t>Storage:</a:t>
            </a:r>
          </a:p>
          <a:p>
            <a:pPr marL="342900" lvl="0" indent="-342900">
              <a:lnSpc>
                <a:spcPct val="80000"/>
              </a:lnSpc>
              <a:spcBef>
                <a:spcPct val="20000"/>
              </a:spcBef>
              <a:defRPr/>
            </a:pPr>
            <a:r>
              <a:rPr lang="en-US" sz="1200" dirty="0" smtClean="0">
                <a:latin typeface="Verdana" pitchFamily="34" charset="0"/>
                <a:ea typeface="Verdana" pitchFamily="34" charset="0"/>
                <a:cs typeface="Verdana" pitchFamily="34" charset="0"/>
              </a:rPr>
              <a:t>	No refuse (e.g. empty cartons, crates or shipping/packing materials) may be left behind on your booth or in the aisles.</a:t>
            </a:r>
          </a:p>
          <a:p>
            <a:pPr marL="342900" lvl="0" indent="-342900">
              <a:lnSpc>
                <a:spcPct val="80000"/>
              </a:lnSpc>
              <a:spcBef>
                <a:spcPct val="20000"/>
              </a:spcBef>
              <a:defRPr/>
            </a:pPr>
            <a:r>
              <a:rPr lang="en-US" sz="1200" dirty="0" smtClean="0">
                <a:latin typeface="Verdana" pitchFamily="34" charset="0"/>
                <a:ea typeface="Verdana" pitchFamily="34" charset="0"/>
                <a:cs typeface="Verdana" pitchFamily="34" charset="0"/>
              </a:rPr>
              <a:t>	If any exhibitor or contractor(s) leaves such materials behind, the costs of removing will be charged to the exhibitor. </a:t>
            </a:r>
          </a:p>
          <a:p>
            <a:pPr marL="342900" lvl="0" indent="-342900">
              <a:lnSpc>
                <a:spcPct val="80000"/>
              </a:lnSpc>
              <a:spcBef>
                <a:spcPct val="20000"/>
              </a:spcBef>
              <a:defRPr/>
            </a:pPr>
            <a:r>
              <a:rPr lang="en-US" sz="1200" dirty="0" smtClean="0">
                <a:latin typeface="Verdana" pitchFamily="34" charset="0"/>
                <a:ea typeface="Verdana" pitchFamily="34" charset="0"/>
                <a:cs typeface="Verdana" pitchFamily="34" charset="0"/>
              </a:rPr>
              <a:t>	Please contact the Official Forwarder and Lifter (</a:t>
            </a:r>
            <a:r>
              <a:rPr lang="en-US" sz="1200" dirty="0" err="1" smtClean="0">
                <a:latin typeface="Verdana" pitchFamily="34" charset="0"/>
                <a:ea typeface="Verdana" pitchFamily="34" charset="0"/>
                <a:cs typeface="Verdana" pitchFamily="34" charset="0"/>
              </a:rPr>
              <a:t>Fairexx</a:t>
            </a:r>
            <a:r>
              <a:rPr lang="en-US" sz="1200" dirty="0" smtClean="0">
                <a:latin typeface="Verdana" pitchFamily="34" charset="0"/>
                <a:ea typeface="Verdana" pitchFamily="34" charset="0"/>
                <a:cs typeface="Verdana" pitchFamily="34" charset="0"/>
              </a:rPr>
              <a:t>) for handling and storage of your empty crates and other packing material during the Congress.</a:t>
            </a:r>
          </a:p>
          <a:p>
            <a:pPr marL="342900" lvl="0" indent="-342900">
              <a:lnSpc>
                <a:spcPct val="80000"/>
              </a:lnSpc>
              <a:spcBef>
                <a:spcPct val="20000"/>
              </a:spcBef>
              <a:defRPr/>
            </a:pPr>
            <a:endParaRPr kumimoji="0" lang="en-GB" sz="1200" b="1" u="sng"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342900" lvl="0" indent="-342900">
              <a:lnSpc>
                <a:spcPct val="80000"/>
              </a:lnSpc>
              <a:spcBef>
                <a:spcPct val="20000"/>
              </a:spcBef>
              <a:defRPr/>
            </a:pPr>
            <a:r>
              <a:rPr lang="en-GB" sz="1400" b="1" u="sng" dirty="0" smtClean="0">
                <a:latin typeface="Verdana" pitchFamily="34" charset="0"/>
                <a:ea typeface="Verdana" pitchFamily="34" charset="0"/>
                <a:cs typeface="Verdana" pitchFamily="34" charset="0"/>
              </a:rPr>
              <a:t>Airfreight Shipment </a:t>
            </a:r>
            <a:r>
              <a:rPr kumimoji="0" lang="en-GB" sz="1400" b="1" u="sng" strike="noStrike" kern="1200" cap="none" spc="0" normalizeH="0" baseline="0" noProof="0" dirty="0" smtClean="0">
                <a:ln>
                  <a:noFill/>
                </a:ln>
                <a:effectLst/>
                <a:uLnTx/>
                <a:uFillTx/>
                <a:latin typeface="Verdana" pitchFamily="34" charset="0"/>
                <a:ea typeface="Verdana" pitchFamily="34" charset="0"/>
                <a:cs typeface="Verdana" pitchFamily="34" charset="0"/>
              </a:rPr>
              <a:t>(Warehouse Address):</a:t>
            </a:r>
            <a:r>
              <a:rPr lang="en-GB" sz="1400" b="1" dirty="0" smtClean="0">
                <a:latin typeface="Verdana" pitchFamily="34" charset="0"/>
                <a:ea typeface="Verdana" pitchFamily="34" charset="0"/>
                <a:cs typeface="Verdana" pitchFamily="34" charset="0"/>
              </a:rPr>
              <a:t>.</a:t>
            </a:r>
          </a:p>
          <a:p>
            <a:r>
              <a:rPr lang="en-US" sz="1300" dirty="0" smtClean="0">
                <a:latin typeface="Verdana" pitchFamily="34" charset="0"/>
                <a:ea typeface="Verdana" pitchFamily="34" charset="0"/>
                <a:cs typeface="Verdana" pitchFamily="34" charset="0"/>
              </a:rPr>
              <a:t>Should arrive at Munich International airport (MUC) no later than </a:t>
            </a:r>
            <a:r>
              <a:rPr lang="en-US" sz="1300" b="1" dirty="0" smtClean="0">
                <a:solidFill>
                  <a:srgbClr val="FF0000"/>
                </a:solidFill>
                <a:latin typeface="Verdana" pitchFamily="34" charset="0"/>
                <a:ea typeface="Verdana" pitchFamily="34" charset="0"/>
                <a:cs typeface="Verdana" pitchFamily="34" charset="0"/>
              </a:rPr>
              <a:t>20 April 2012 </a:t>
            </a:r>
            <a:r>
              <a:rPr lang="en-US" sz="1300" b="1" dirty="0" smtClean="0">
                <a:latin typeface="Verdana" pitchFamily="34" charset="0"/>
                <a:ea typeface="Verdana" pitchFamily="34" charset="0"/>
                <a:cs typeface="Verdana" pitchFamily="34" charset="0"/>
              </a:rPr>
              <a:t>addressed as follows :</a:t>
            </a:r>
          </a:p>
          <a:p>
            <a:r>
              <a:rPr lang="fr-FR" sz="1300" b="1" dirty="0" smtClean="0">
                <a:latin typeface="Verdana" pitchFamily="34" charset="0"/>
                <a:ea typeface="Verdana" pitchFamily="34" charset="0"/>
                <a:cs typeface="Verdana" pitchFamily="34" charset="0"/>
              </a:rPr>
              <a:t>	</a:t>
            </a:r>
            <a:r>
              <a:rPr lang="fr-FR" sz="1300" b="1" dirty="0" err="1" smtClean="0">
                <a:latin typeface="Verdana" pitchFamily="34" charset="0"/>
                <a:ea typeface="Verdana" pitchFamily="34" charset="0"/>
                <a:cs typeface="Verdana" pitchFamily="34" charset="0"/>
              </a:rPr>
              <a:t>Consignee</a:t>
            </a:r>
            <a:r>
              <a:rPr lang="fr-FR" sz="1300" b="1" dirty="0" smtClean="0">
                <a:latin typeface="Verdana" pitchFamily="34" charset="0"/>
                <a:ea typeface="Verdana" pitchFamily="34" charset="0"/>
                <a:cs typeface="Verdana" pitchFamily="34" charset="0"/>
              </a:rPr>
              <a:t> </a:t>
            </a:r>
            <a:r>
              <a:rPr lang="fr-FR" sz="1300" b="1" dirty="0" err="1" smtClean="0">
                <a:latin typeface="Verdana" pitchFamily="34" charset="0"/>
                <a:ea typeface="Verdana" pitchFamily="34" charset="0"/>
                <a:cs typeface="Verdana" pitchFamily="34" charset="0"/>
              </a:rPr>
              <a:t>Adress</a:t>
            </a:r>
            <a:r>
              <a:rPr lang="fr-FR" sz="1300" b="1" dirty="0" smtClean="0">
                <a:latin typeface="Verdana" pitchFamily="34" charset="0"/>
                <a:ea typeface="Verdana" pitchFamily="34" charset="0"/>
                <a:cs typeface="Verdana" pitchFamily="34" charset="0"/>
              </a:rPr>
              <a:t>:     MULTILOGISTICS </a:t>
            </a:r>
            <a:r>
              <a:rPr lang="fr-FR" sz="1300" b="1" dirty="0" err="1" smtClean="0">
                <a:latin typeface="Verdana" pitchFamily="34" charset="0"/>
                <a:ea typeface="Verdana" pitchFamily="34" charset="0"/>
                <a:cs typeface="Verdana" pitchFamily="34" charset="0"/>
              </a:rPr>
              <a:t>GmbH</a:t>
            </a:r>
            <a:endParaRPr lang="fr-FR" sz="1300" b="1" dirty="0" smtClean="0">
              <a:latin typeface="Verdana" pitchFamily="34" charset="0"/>
              <a:ea typeface="Verdana" pitchFamily="34" charset="0"/>
              <a:cs typeface="Verdana" pitchFamily="34" charset="0"/>
            </a:endParaRPr>
          </a:p>
          <a:p>
            <a:r>
              <a:rPr lang="fr-FR" sz="1300" dirty="0" smtClean="0">
                <a:latin typeface="Verdana" pitchFamily="34" charset="0"/>
                <a:ea typeface="Verdana" pitchFamily="34" charset="0"/>
                <a:cs typeface="Verdana" pitchFamily="34" charset="0"/>
              </a:rPr>
              <a:t>			   </a:t>
            </a:r>
            <a:r>
              <a:rPr lang="fr-FR" sz="1300" dirty="0" err="1" smtClean="0">
                <a:latin typeface="Verdana" pitchFamily="34" charset="0"/>
                <a:ea typeface="Verdana" pitchFamily="34" charset="0"/>
                <a:cs typeface="Verdana" pitchFamily="34" charset="0"/>
              </a:rPr>
              <a:t>Modul</a:t>
            </a:r>
            <a:r>
              <a:rPr lang="fr-FR" sz="1300" dirty="0" smtClean="0">
                <a:latin typeface="Verdana" pitchFamily="34" charset="0"/>
                <a:ea typeface="Verdana" pitchFamily="34" charset="0"/>
                <a:cs typeface="Verdana" pitchFamily="34" charset="0"/>
              </a:rPr>
              <a:t> D / 3rd </a:t>
            </a:r>
            <a:r>
              <a:rPr lang="fr-FR" sz="1300" dirty="0" err="1" smtClean="0">
                <a:latin typeface="Verdana" pitchFamily="34" charset="0"/>
                <a:ea typeface="Verdana" pitchFamily="34" charset="0"/>
                <a:cs typeface="Verdana" pitchFamily="34" charset="0"/>
              </a:rPr>
              <a:t>Floor</a:t>
            </a:r>
            <a:endParaRPr lang="fr-FR" sz="1300" dirty="0" smtClean="0">
              <a:latin typeface="Verdana" pitchFamily="34" charset="0"/>
              <a:ea typeface="Verdana" pitchFamily="34" charset="0"/>
              <a:cs typeface="Verdana" pitchFamily="34" charset="0"/>
            </a:endParaRPr>
          </a:p>
          <a:p>
            <a:r>
              <a:rPr lang="fr-FR" sz="1300" dirty="0" smtClean="0">
                <a:latin typeface="Verdana" pitchFamily="34" charset="0"/>
                <a:ea typeface="Verdana" pitchFamily="34" charset="0"/>
                <a:cs typeface="Verdana" pitchFamily="34" charset="0"/>
              </a:rPr>
              <a:t>			   </a:t>
            </a:r>
            <a:r>
              <a:rPr lang="fr-FR" sz="1300" dirty="0" err="1" smtClean="0">
                <a:latin typeface="Verdana" pitchFamily="34" charset="0"/>
                <a:ea typeface="Verdana" pitchFamily="34" charset="0"/>
                <a:cs typeface="Verdana" pitchFamily="34" charset="0"/>
              </a:rPr>
              <a:t>Suedallee</a:t>
            </a:r>
            <a:r>
              <a:rPr lang="fr-FR" sz="1300" dirty="0" smtClean="0">
                <a:latin typeface="Verdana" pitchFamily="34" charset="0"/>
                <a:ea typeface="Verdana" pitchFamily="34" charset="0"/>
                <a:cs typeface="Verdana" pitchFamily="34" charset="0"/>
              </a:rPr>
              <a:t> – </a:t>
            </a:r>
            <a:r>
              <a:rPr lang="fr-FR" sz="1300" dirty="0" err="1" smtClean="0">
                <a:latin typeface="Verdana" pitchFamily="34" charset="0"/>
                <a:ea typeface="Verdana" pitchFamily="34" charset="0"/>
                <a:cs typeface="Verdana" pitchFamily="34" charset="0"/>
              </a:rPr>
              <a:t>Cargoterminal</a:t>
            </a:r>
            <a:endParaRPr lang="fr-FR" sz="1300" dirty="0" smtClean="0">
              <a:latin typeface="Verdana" pitchFamily="34" charset="0"/>
              <a:ea typeface="Verdana" pitchFamily="34" charset="0"/>
              <a:cs typeface="Verdana" pitchFamily="34" charset="0"/>
            </a:endParaRPr>
          </a:p>
          <a:p>
            <a:r>
              <a:rPr lang="fr-FR" sz="1300" dirty="0" smtClean="0">
                <a:latin typeface="Verdana" pitchFamily="34" charset="0"/>
                <a:ea typeface="Verdana" pitchFamily="34" charset="0"/>
                <a:cs typeface="Verdana" pitchFamily="34" charset="0"/>
              </a:rPr>
              <a:t>			   DE- 85356 Munich-</a:t>
            </a:r>
            <a:r>
              <a:rPr lang="fr-FR" sz="1300" dirty="0" err="1" smtClean="0">
                <a:latin typeface="Verdana" pitchFamily="34" charset="0"/>
                <a:ea typeface="Verdana" pitchFamily="34" charset="0"/>
                <a:cs typeface="Verdana" pitchFamily="34" charset="0"/>
              </a:rPr>
              <a:t>Airport</a:t>
            </a:r>
            <a:r>
              <a:rPr lang="fr-FR" sz="1300" dirty="0" smtClean="0">
                <a:latin typeface="Verdana" pitchFamily="34" charset="0"/>
                <a:ea typeface="Verdana" pitchFamily="34" charset="0"/>
                <a:cs typeface="Verdana" pitchFamily="34" charset="0"/>
              </a:rPr>
              <a:t> / Germany</a:t>
            </a:r>
          </a:p>
          <a:p>
            <a:r>
              <a:rPr lang="en-US" sz="1300" b="1" dirty="0" smtClean="0">
                <a:latin typeface="Verdana" pitchFamily="34" charset="0"/>
                <a:ea typeface="Verdana" pitchFamily="34" charset="0"/>
                <a:cs typeface="Verdana" pitchFamily="34" charset="0"/>
              </a:rPr>
              <a:t>	Notify: 		   FAIREXX - </a:t>
            </a:r>
            <a:r>
              <a:rPr lang="en-US" sz="1300" b="1" dirty="0" err="1" smtClean="0">
                <a:latin typeface="Verdana" pitchFamily="34" charset="0"/>
                <a:ea typeface="Verdana" pitchFamily="34" charset="0"/>
                <a:cs typeface="Verdana" pitchFamily="34" charset="0"/>
              </a:rPr>
              <a:t>Logisitics</a:t>
            </a:r>
            <a:r>
              <a:rPr lang="en-US" sz="1300" b="1" dirty="0" smtClean="0">
                <a:latin typeface="Verdana" pitchFamily="34" charset="0"/>
                <a:ea typeface="Verdana" pitchFamily="34" charset="0"/>
                <a:cs typeface="Verdana" pitchFamily="34" charset="0"/>
              </a:rPr>
              <a:t> for Exhibitions GmbH</a:t>
            </a:r>
          </a:p>
          <a:p>
            <a:r>
              <a:rPr lang="en-US" sz="1300" dirty="0" smtClean="0">
                <a:latin typeface="Verdana" pitchFamily="34" charset="0"/>
                <a:ea typeface="Verdana" pitchFamily="34" charset="0"/>
                <a:cs typeface="Verdana" pitchFamily="34" charset="0"/>
              </a:rPr>
              <a:t>			   </a:t>
            </a:r>
            <a:r>
              <a:rPr lang="en-US" sz="1300" dirty="0" err="1" smtClean="0">
                <a:latin typeface="Verdana" pitchFamily="34" charset="0"/>
                <a:ea typeface="Verdana" pitchFamily="34" charset="0"/>
                <a:cs typeface="Verdana" pitchFamily="34" charset="0"/>
              </a:rPr>
              <a:t>Europrevent</a:t>
            </a:r>
            <a:r>
              <a:rPr lang="en-US" sz="1300" dirty="0" smtClean="0">
                <a:latin typeface="Verdana" pitchFamily="34" charset="0"/>
                <a:ea typeface="Verdana" pitchFamily="34" charset="0"/>
                <a:cs typeface="Verdana" pitchFamily="34" charset="0"/>
              </a:rPr>
              <a:t> 2012 / </a:t>
            </a:r>
            <a:r>
              <a:rPr lang="en-US" sz="1300" i="1" dirty="0" smtClean="0">
                <a:latin typeface="Verdana" pitchFamily="34" charset="0"/>
                <a:ea typeface="Verdana" pitchFamily="34" charset="0"/>
                <a:cs typeface="Verdana" pitchFamily="34" charset="0"/>
              </a:rPr>
              <a:t>Exhibitors name, Hall + Stand No.</a:t>
            </a:r>
          </a:p>
          <a:p>
            <a:r>
              <a:rPr lang="en-US" sz="1300" b="1" dirty="0" smtClean="0">
                <a:latin typeface="Verdana" pitchFamily="34" charset="0"/>
                <a:ea typeface="Verdana" pitchFamily="34" charset="0"/>
                <a:cs typeface="Verdana" pitchFamily="34" charset="0"/>
              </a:rPr>
              <a:t>	</a:t>
            </a:r>
          </a:p>
          <a:p>
            <a:r>
              <a:rPr lang="en-US" sz="1300" b="1" dirty="0" smtClean="0">
                <a:latin typeface="Verdana" pitchFamily="34" charset="0"/>
                <a:ea typeface="Verdana" pitchFamily="34" charset="0"/>
                <a:cs typeface="Verdana" pitchFamily="34" charset="0"/>
              </a:rPr>
              <a:t>	Pre-advices:	   </a:t>
            </a:r>
            <a:r>
              <a:rPr lang="en-US" sz="1300" dirty="0" smtClean="0">
                <a:latin typeface="Verdana" pitchFamily="34" charset="0"/>
                <a:ea typeface="Verdana" pitchFamily="34" charset="0"/>
                <a:cs typeface="Verdana" pitchFamily="34" charset="0"/>
              </a:rPr>
              <a:t>For your Airfreight Shipments, send to </a:t>
            </a:r>
            <a:r>
              <a:rPr lang="en-US" sz="1300" dirty="0" err="1" smtClean="0">
                <a:latin typeface="Verdana" pitchFamily="34" charset="0"/>
                <a:ea typeface="Verdana" pitchFamily="34" charset="0"/>
                <a:cs typeface="Verdana" pitchFamily="34" charset="0"/>
              </a:rPr>
              <a:t>Fairexx</a:t>
            </a:r>
            <a:r>
              <a:rPr lang="en-US" sz="1300" dirty="0" smtClean="0">
                <a:latin typeface="Verdana" pitchFamily="34" charset="0"/>
                <a:ea typeface="Verdana" pitchFamily="34" charset="0"/>
                <a:cs typeface="Verdana" pitchFamily="34" charset="0"/>
              </a:rPr>
              <a:t> in advance</a:t>
            </a:r>
          </a:p>
          <a:p>
            <a:r>
              <a:rPr lang="en-US" sz="1300" dirty="0" smtClean="0">
                <a:latin typeface="Verdana" pitchFamily="34" charset="0"/>
                <a:ea typeface="Verdana" pitchFamily="34" charset="0"/>
                <a:cs typeface="Verdana" pitchFamily="34" charset="0"/>
              </a:rPr>
              <a:t>			   by fax: +49 304 403 4779 or by email to 					   </a:t>
            </a:r>
            <a:r>
              <a:rPr lang="en-US" sz="1300" dirty="0" smtClean="0">
                <a:latin typeface="Verdana" pitchFamily="34" charset="0"/>
                <a:ea typeface="Verdana" pitchFamily="34" charset="0"/>
                <a:cs typeface="Verdana" pitchFamily="34" charset="0"/>
                <a:hlinkClick r:id="rId2"/>
              </a:rPr>
              <a:t>stefan.grunwaldt@fairexx.com</a:t>
            </a:r>
            <a:endParaRPr lang="en-US" sz="1300" dirty="0" smtClean="0">
              <a:latin typeface="Verdana" pitchFamily="34" charset="0"/>
              <a:ea typeface="Verdana" pitchFamily="34" charset="0"/>
              <a:cs typeface="Verdana" pitchFamily="34" charset="0"/>
            </a:endParaRPr>
          </a:p>
          <a:p>
            <a:r>
              <a:rPr lang="en-US" sz="1300" dirty="0" smtClean="0">
                <a:latin typeface="Verdana" pitchFamily="34" charset="0"/>
                <a:ea typeface="Verdana" pitchFamily="34" charset="0"/>
                <a:cs typeface="Verdana" pitchFamily="34" charset="0"/>
              </a:rPr>
              <a:t>			 	o 1 Copy of </a:t>
            </a:r>
            <a:r>
              <a:rPr lang="en-US" sz="1300" dirty="0" err="1" smtClean="0">
                <a:latin typeface="Verdana" pitchFamily="34" charset="0"/>
                <a:ea typeface="Verdana" pitchFamily="34" charset="0"/>
                <a:cs typeface="Verdana" pitchFamily="34" charset="0"/>
              </a:rPr>
              <a:t>Airwaybill</a:t>
            </a:r>
            <a:r>
              <a:rPr lang="en-US" sz="1300" dirty="0" smtClean="0">
                <a:latin typeface="Verdana" pitchFamily="34" charset="0"/>
                <a:ea typeface="Verdana" pitchFamily="34" charset="0"/>
                <a:cs typeface="Verdana" pitchFamily="34" charset="0"/>
              </a:rPr>
              <a:t> / Flight details</a:t>
            </a:r>
          </a:p>
          <a:p>
            <a:r>
              <a:rPr lang="en-US" sz="1300" dirty="0" smtClean="0">
                <a:latin typeface="Verdana" pitchFamily="34" charset="0"/>
                <a:ea typeface="Verdana" pitchFamily="34" charset="0"/>
                <a:cs typeface="Verdana" pitchFamily="34" charset="0"/>
              </a:rPr>
              <a:t>				o 1 Copy of commercial invoice / packing list</a:t>
            </a:r>
            <a:endParaRPr lang="en-GB" sz="1300" dirty="0" smtClean="0">
              <a:latin typeface="Verdana" pitchFamily="34" charset="0"/>
              <a:ea typeface="Verdana" pitchFamily="34" charset="0"/>
              <a:cs typeface="Verdana" pitchFamily="34" charset="0"/>
            </a:endParaRPr>
          </a:p>
          <a:p>
            <a:endParaRPr lang="en-US" sz="1400" dirty="0" smtClean="0">
              <a:latin typeface="Verdana" pitchFamily="34" charset="0"/>
              <a:ea typeface="Verdana" pitchFamily="34" charset="0"/>
              <a:cs typeface="Verdana" pitchFamily="34" charset="0"/>
            </a:endParaRPr>
          </a:p>
          <a:p>
            <a:pPr marL="342900" indent="-342900">
              <a:lnSpc>
                <a:spcPct val="80000"/>
              </a:lnSpc>
              <a:spcBef>
                <a:spcPct val="20000"/>
              </a:spcBef>
            </a:pPr>
            <a:endParaRPr lang="en-GB" sz="1400" dirty="0" smtClean="0">
              <a:solidFill>
                <a:srgbClr val="FF0000"/>
              </a:solidFill>
              <a:latin typeface="Arial" pitchFamily="34" charset="0"/>
              <a:cs typeface="Arial" pitchFamily="34" charset="0"/>
            </a:endParaRPr>
          </a:p>
          <a:p>
            <a:pPr marL="342900" indent="-342900">
              <a:lnSpc>
                <a:spcPct val="80000"/>
              </a:lnSpc>
              <a:spcBef>
                <a:spcPct val="20000"/>
              </a:spcBef>
            </a:pPr>
            <a:r>
              <a:rPr lang="en-GB" sz="1400" dirty="0" smtClean="0">
                <a:latin typeface="Arial" pitchFamily="34" charset="0"/>
                <a:cs typeface="Arial" pitchFamily="34" charset="0"/>
              </a:rPr>
              <a:t>	</a:t>
            </a:r>
            <a:endParaRPr lang="en-GB" sz="1200" dirty="0" smtClean="0">
              <a:latin typeface="Arial" pitchFamily="34" charset="0"/>
              <a:cs typeface="Arial" pitchFamily="34" charset="0"/>
            </a:endParaRPr>
          </a:p>
        </p:txBody>
      </p:sp>
      <p:pic>
        <p:nvPicPr>
          <p:cNvPr id="5" name="Picture 4" descr="Header Eprevent2012.jpg"/>
          <p:cNvPicPr>
            <a:picLocks noChangeAspect="1"/>
          </p:cNvPicPr>
          <p:nvPr/>
        </p:nvPicPr>
        <p:blipFill>
          <a:blip r:embed="rId3"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00034" y="1099024"/>
            <a:ext cx="8429684" cy="5616124"/>
          </a:xfrm>
          <a:prstGeom prst="rect">
            <a:avLst/>
          </a:prstGeom>
        </p:spPr>
        <p:txBody>
          <a:bodyPr/>
          <a:lstStyle/>
          <a:p>
            <a:pPr marL="342900" lvl="0" indent="-342900" algn="ctr">
              <a:lnSpc>
                <a:spcPct val="80000"/>
              </a:lnSpc>
              <a:spcBef>
                <a:spcPct val="20000"/>
              </a:spcBef>
              <a:defRPr/>
            </a:pPr>
            <a:endParaRPr lang="fr-FR" sz="1000" b="1" dirty="0" smtClean="0">
              <a:latin typeface="Arial" pitchFamily="34" charset="0"/>
              <a:cs typeface="Arial" pitchFamily="34" charset="0"/>
            </a:endParaRPr>
          </a:p>
          <a:p>
            <a:pPr marL="342900" lvl="0" indent="-342900" algn="ctr">
              <a:lnSpc>
                <a:spcPct val="80000"/>
              </a:lnSpc>
              <a:spcBef>
                <a:spcPct val="20000"/>
              </a:spcBef>
              <a:defRPr/>
            </a:pPr>
            <a:endParaRPr lang="fr-FR" sz="1000" b="1" dirty="0" smtClean="0">
              <a:solidFill>
                <a:srgbClr val="009999"/>
              </a:solidFill>
              <a:latin typeface="Arial" pitchFamily="34" charset="0"/>
              <a:cs typeface="Arial" pitchFamily="34" charset="0"/>
            </a:endParaRPr>
          </a:p>
          <a:p>
            <a:pPr marL="342900" lvl="0" indent="-342900" algn="ctr">
              <a:lnSpc>
                <a:spcPct val="80000"/>
              </a:lnSpc>
              <a:spcBef>
                <a:spcPct val="20000"/>
              </a:spcBef>
              <a:defRPr/>
            </a:pPr>
            <a:r>
              <a:rPr lang="fr-FR" sz="2000" b="1" dirty="0" smtClean="0">
                <a:solidFill>
                  <a:srgbClr val="009999"/>
                </a:solidFill>
                <a:latin typeface="Verdana" pitchFamily="34" charset="0"/>
                <a:ea typeface="Verdana" pitchFamily="34" charset="0"/>
                <a:cs typeface="Verdana" pitchFamily="34" charset="0"/>
              </a:rPr>
              <a:t>UPDATE MESSAGE</a:t>
            </a:r>
            <a:endParaRPr kumimoji="0" lang="en-GB" sz="1400" b="1" u="sng" strike="noStrike" kern="1200" cap="none" spc="0" normalizeH="0" baseline="0" noProof="0" dirty="0" smtClean="0">
              <a:ln>
                <a:noFill/>
              </a:ln>
              <a:solidFill>
                <a:srgbClr val="009999"/>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lang="en-GB" sz="1400" b="1" u="sng" dirty="0" smtClean="0">
              <a:latin typeface="Verdana" pitchFamily="34" charset="0"/>
              <a:ea typeface="Verdana" pitchFamily="34" charset="0"/>
              <a:cs typeface="Verdana" pitchFamily="34" charset="0"/>
            </a:endParaRPr>
          </a:p>
          <a:p>
            <a:r>
              <a:rPr lang="en-US" sz="1400" b="1" u="sng" dirty="0" smtClean="0">
                <a:latin typeface="Verdana" pitchFamily="34" charset="0"/>
                <a:ea typeface="Verdana" pitchFamily="34" charset="0"/>
                <a:cs typeface="Verdana" pitchFamily="34" charset="0"/>
              </a:rPr>
              <a:t>Full / Half Trailer Loads – Direct deliveries to the venue: </a:t>
            </a:r>
          </a:p>
          <a:p>
            <a:endParaRPr lang="en-US" sz="1400" b="1" u="sng"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Should arrive directly at CCD (The Convention Centre Dublin), in accordance with the official build-up schedule and slot number given by </a:t>
            </a:r>
            <a:r>
              <a:rPr lang="en-US" sz="1400" dirty="0" err="1" smtClean="0">
                <a:latin typeface="Verdana" pitchFamily="34" charset="0"/>
                <a:ea typeface="Verdana" pitchFamily="34" charset="0"/>
                <a:cs typeface="Verdana" pitchFamily="34" charset="0"/>
              </a:rPr>
              <a:t>Fairexx</a:t>
            </a:r>
            <a:r>
              <a:rPr lang="en-US" sz="1400" dirty="0" smtClean="0">
                <a:latin typeface="Verdana" pitchFamily="34" charset="0"/>
                <a:ea typeface="Verdana" pitchFamily="34" charset="0"/>
                <a:cs typeface="Verdana" pitchFamily="34" charset="0"/>
              </a:rPr>
              <a:t>. </a:t>
            </a:r>
          </a:p>
          <a:p>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For deliveries of semi &amp; full loads during build up, make sure you send a timeslot request form to </a:t>
            </a:r>
            <a:r>
              <a:rPr lang="en-US" sz="1400" dirty="0" err="1" smtClean="0">
                <a:latin typeface="Verdana" pitchFamily="34" charset="0"/>
                <a:ea typeface="Verdana" pitchFamily="34" charset="0"/>
                <a:cs typeface="Verdana" pitchFamily="34" charset="0"/>
              </a:rPr>
              <a:t>Fairexx</a:t>
            </a:r>
            <a:r>
              <a:rPr lang="en-US" sz="1400" dirty="0" smtClean="0">
                <a:latin typeface="Verdana" pitchFamily="34" charset="0"/>
                <a:ea typeface="Verdana" pitchFamily="34" charset="0"/>
                <a:cs typeface="Verdana" pitchFamily="34" charset="0"/>
              </a:rPr>
              <a:t> to schedule your truck access. Trucks will be refused access if not on the </a:t>
            </a:r>
            <a:r>
              <a:rPr lang="en-US" sz="1400" dirty="0" err="1" smtClean="0">
                <a:latin typeface="Verdana" pitchFamily="34" charset="0"/>
                <a:ea typeface="Verdana" pitchFamily="34" charset="0"/>
                <a:cs typeface="Verdana" pitchFamily="34" charset="0"/>
              </a:rPr>
              <a:t>Fairexx</a:t>
            </a:r>
            <a:r>
              <a:rPr lang="en-US" sz="1400" dirty="0" smtClean="0">
                <a:latin typeface="Verdana" pitchFamily="34" charset="0"/>
                <a:ea typeface="Verdana" pitchFamily="34" charset="0"/>
                <a:cs typeface="Verdana" pitchFamily="34" charset="0"/>
              </a:rPr>
              <a:t> schedule. </a:t>
            </a:r>
          </a:p>
          <a:p>
            <a:endParaRPr lang="en-US" sz="1400" dirty="0" smtClean="0">
              <a:latin typeface="Verdana" pitchFamily="34" charset="0"/>
              <a:ea typeface="Verdana" pitchFamily="34" charset="0"/>
              <a:cs typeface="Verdana" pitchFamily="34" charset="0"/>
            </a:endParaRPr>
          </a:p>
          <a:p>
            <a:r>
              <a:rPr lang="en-US" sz="1400" b="1" dirty="0" smtClean="0">
                <a:latin typeface="Verdana" pitchFamily="34" charset="0"/>
                <a:ea typeface="Verdana" pitchFamily="34" charset="0"/>
                <a:cs typeface="Verdana" pitchFamily="34" charset="0"/>
              </a:rPr>
              <a:t>	Venue Address: 	THE CONVENTION CENTRE DUBLIN </a:t>
            </a:r>
          </a:p>
          <a:p>
            <a:r>
              <a:rPr lang="en-US" sz="1400" dirty="0" smtClean="0">
                <a:latin typeface="Verdana" pitchFamily="34" charset="0"/>
                <a:ea typeface="Verdana" pitchFamily="34" charset="0"/>
                <a:cs typeface="Verdana" pitchFamily="34" charset="0"/>
              </a:rPr>
              <a:t>			c/o FAIREXX Logistics for Exhibitions GmbH </a:t>
            </a:r>
          </a:p>
          <a:p>
            <a:r>
              <a:rPr lang="en-US" sz="1400" dirty="0" smtClean="0">
                <a:latin typeface="Verdana" pitchFamily="34" charset="0"/>
                <a:ea typeface="Verdana" pitchFamily="34" charset="0"/>
                <a:cs typeface="Verdana" pitchFamily="34" charset="0"/>
              </a:rPr>
              <a:t>			East Access Road - Spencer Dock </a:t>
            </a:r>
          </a:p>
          <a:p>
            <a:r>
              <a:rPr lang="en-US" sz="1400" dirty="0" smtClean="0">
                <a:latin typeface="Verdana" pitchFamily="34" charset="0"/>
                <a:ea typeface="Verdana" pitchFamily="34" charset="0"/>
                <a:cs typeface="Verdana" pitchFamily="34" charset="0"/>
              </a:rPr>
              <a:t>			North Wall Quay - IRL- Dublin 1 - IRELAND </a:t>
            </a:r>
          </a:p>
          <a:p>
            <a:endParaRPr lang="en-US" sz="1400" b="1" dirty="0" smtClean="0">
              <a:latin typeface="Verdana" pitchFamily="34" charset="0"/>
              <a:ea typeface="Verdana" pitchFamily="34" charset="0"/>
              <a:cs typeface="Verdana" pitchFamily="34" charset="0"/>
            </a:endParaRPr>
          </a:p>
          <a:p>
            <a:r>
              <a:rPr lang="en-US" sz="1400" b="1" dirty="0" smtClean="0">
                <a:latin typeface="Verdana" pitchFamily="34" charset="0"/>
                <a:ea typeface="Verdana" pitchFamily="34" charset="0"/>
                <a:cs typeface="Verdana" pitchFamily="34" charset="0"/>
              </a:rPr>
              <a:t>	Notify: 		</a:t>
            </a:r>
            <a:r>
              <a:rPr lang="en-US" sz="1400" dirty="0" smtClean="0">
                <a:latin typeface="Verdana" pitchFamily="34" charset="0"/>
                <a:ea typeface="Verdana" pitchFamily="34" charset="0"/>
                <a:cs typeface="Verdana" pitchFamily="34" charset="0"/>
              </a:rPr>
              <a:t>EuroPRevent 2012/Exhibitors Name, Hall &amp; Stand 					Number </a:t>
            </a:r>
          </a:p>
          <a:p>
            <a:endParaRPr lang="en-US" sz="1400" b="1" dirty="0" smtClean="0">
              <a:latin typeface="Verdana" pitchFamily="34" charset="0"/>
              <a:ea typeface="Verdana" pitchFamily="34" charset="0"/>
              <a:cs typeface="Verdana" pitchFamily="34" charset="0"/>
            </a:endParaRPr>
          </a:p>
          <a:p>
            <a:r>
              <a:rPr lang="en-US" sz="1400" b="1" dirty="0" smtClean="0">
                <a:latin typeface="Verdana" pitchFamily="34" charset="0"/>
                <a:ea typeface="Verdana" pitchFamily="34" charset="0"/>
                <a:cs typeface="Verdana" pitchFamily="34" charset="0"/>
              </a:rPr>
              <a:t>	Pre-advices: 	</a:t>
            </a:r>
            <a:r>
              <a:rPr lang="en-US" sz="1400" dirty="0" smtClean="0">
                <a:latin typeface="Verdana" pitchFamily="34" charset="0"/>
                <a:ea typeface="Verdana" pitchFamily="34" charset="0"/>
                <a:cs typeface="Verdana" pitchFamily="34" charset="0"/>
              </a:rPr>
              <a:t>For your </a:t>
            </a:r>
            <a:r>
              <a:rPr lang="en-US" sz="1400" dirty="0" err="1" smtClean="0">
                <a:latin typeface="Verdana" pitchFamily="34" charset="0"/>
                <a:ea typeface="Verdana" pitchFamily="34" charset="0"/>
                <a:cs typeface="Verdana" pitchFamily="34" charset="0"/>
              </a:rPr>
              <a:t>Roadcargo</a:t>
            </a:r>
            <a:r>
              <a:rPr lang="en-US" sz="1400" dirty="0" smtClean="0">
                <a:latin typeface="Verdana" pitchFamily="34" charset="0"/>
                <a:ea typeface="Verdana" pitchFamily="34" charset="0"/>
                <a:cs typeface="Verdana" pitchFamily="34" charset="0"/>
              </a:rPr>
              <a:t> Shipments, please send to </a:t>
            </a:r>
            <a:r>
              <a:rPr lang="en-US" sz="1400" dirty="0" err="1" smtClean="0">
                <a:latin typeface="Verdana" pitchFamily="34" charset="0"/>
                <a:ea typeface="Verdana" pitchFamily="34" charset="0"/>
                <a:cs typeface="Verdana" pitchFamily="34" charset="0"/>
              </a:rPr>
              <a:t>Fairexx</a:t>
            </a:r>
            <a:r>
              <a:rPr lang="en-US" sz="1400" dirty="0" smtClean="0">
                <a:latin typeface="Verdana" pitchFamily="34" charset="0"/>
                <a:ea typeface="Verdana" pitchFamily="34" charset="0"/>
                <a:cs typeface="Verdana" pitchFamily="34" charset="0"/>
              </a:rPr>
              <a:t> in 				advance by fax: +49 304 403 4779 or by email to 					stefan.grunwaldt@fairexx.com </a:t>
            </a:r>
          </a:p>
          <a:p>
            <a:r>
              <a:rPr lang="en-US" sz="1400" dirty="0" smtClean="0">
                <a:latin typeface="Verdana" pitchFamily="34" charset="0"/>
                <a:ea typeface="Verdana" pitchFamily="34" charset="0"/>
                <a:cs typeface="Verdana" pitchFamily="34" charset="0"/>
              </a:rPr>
              <a:t>				o Trucking details (Truck no., </a:t>
            </a:r>
            <a:r>
              <a:rPr lang="en-US" sz="1400" dirty="0" err="1" smtClean="0">
                <a:latin typeface="Verdana" pitchFamily="34" charset="0"/>
                <a:ea typeface="Verdana" pitchFamily="34" charset="0"/>
                <a:cs typeface="Verdana" pitchFamily="34" charset="0"/>
              </a:rPr>
              <a:t>haulier</a:t>
            </a:r>
            <a:r>
              <a:rPr lang="en-US" sz="1400" dirty="0" smtClean="0">
                <a:latin typeface="Verdana" pitchFamily="34" charset="0"/>
                <a:ea typeface="Verdana" pitchFamily="34" charset="0"/>
                <a:cs typeface="Verdana" pitchFamily="34" charset="0"/>
              </a:rPr>
              <a:t>, ETA) </a:t>
            </a:r>
          </a:p>
          <a:p>
            <a:r>
              <a:rPr lang="en-US" sz="1400" dirty="0" smtClean="0">
                <a:latin typeface="Verdana" pitchFamily="34" charset="0"/>
                <a:ea typeface="Verdana" pitchFamily="34" charset="0"/>
                <a:cs typeface="Verdana" pitchFamily="34" charset="0"/>
              </a:rPr>
              <a:t>				o Copy of invoice / packing list </a:t>
            </a:r>
          </a:p>
          <a:p>
            <a:r>
              <a:rPr lang="en-GB" sz="1400" dirty="0" smtClean="0">
                <a:latin typeface="Verdana" pitchFamily="34" charset="0"/>
                <a:ea typeface="Verdana" pitchFamily="34" charset="0"/>
                <a:cs typeface="Verdana" pitchFamily="34" charset="0"/>
              </a:rPr>
              <a:t>	</a:t>
            </a:r>
          </a:p>
          <a:p>
            <a:pPr marL="342900" lvl="0" indent="-342900">
              <a:lnSpc>
                <a:spcPct val="80000"/>
              </a:lnSpc>
              <a:spcBef>
                <a:spcPct val="20000"/>
              </a:spcBef>
            </a:pPr>
            <a:endParaRPr lang="en-GB" sz="1200" dirty="0" smtClean="0">
              <a:latin typeface="Arial" pitchFamily="34" charset="0"/>
              <a:cs typeface="Arial" pitchFamily="34" charset="0"/>
              <a:hlinkClick r:id="rId2"/>
            </a:endParaRPr>
          </a:p>
        </p:txBody>
      </p:sp>
      <p:pic>
        <p:nvPicPr>
          <p:cNvPr id="4" name="Picture 3" descr="Header Eprevent2012.jpg"/>
          <p:cNvPicPr>
            <a:picLocks noChangeAspect="1"/>
          </p:cNvPicPr>
          <p:nvPr/>
        </p:nvPicPr>
        <p:blipFill>
          <a:blip r:embed="rId3" cstate="print"/>
          <a:stretch>
            <a:fillRect/>
          </a:stretch>
        </p:blipFill>
        <p:spPr>
          <a:xfrm>
            <a:off x="1619672" y="0"/>
            <a:ext cx="5616624" cy="142622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287016" y="1408864"/>
            <a:ext cx="8856984" cy="5213760"/>
          </a:xfrm>
          <a:prstGeom prst="rect">
            <a:avLst/>
          </a:prstGeom>
        </p:spPr>
        <p:txBody>
          <a:bodyPr/>
          <a:lstStyle/>
          <a:p>
            <a:pPr marL="342900" indent="-342900" algn="ctr">
              <a:lnSpc>
                <a:spcPct val="80000"/>
              </a:lnSpc>
              <a:spcBef>
                <a:spcPct val="20000"/>
              </a:spcBef>
              <a:defRPr/>
            </a:pPr>
            <a:r>
              <a:rPr lang="en-GB" sz="2000" b="1" dirty="0" smtClean="0">
                <a:solidFill>
                  <a:srgbClr val="009999"/>
                </a:solidFill>
                <a:latin typeface="Verdana" pitchFamily="34" charset="0"/>
                <a:ea typeface="Verdana" pitchFamily="34" charset="0"/>
                <a:cs typeface="Verdana" pitchFamily="34" charset="0"/>
              </a:rPr>
              <a:t>UPDATE MESSAGE</a:t>
            </a:r>
          </a:p>
          <a:p>
            <a:pPr marL="342900" indent="-342900" algn="ctr">
              <a:lnSpc>
                <a:spcPct val="80000"/>
              </a:lnSpc>
              <a:spcBef>
                <a:spcPct val="20000"/>
              </a:spcBef>
              <a:defRPr/>
            </a:pPr>
            <a:endParaRPr lang="en-GB" sz="1200" b="1" dirty="0" smtClean="0">
              <a:solidFill>
                <a:srgbClr val="009999"/>
              </a:solidFill>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lang="en-US" sz="1600" b="1" dirty="0" smtClean="0">
                <a:latin typeface="Verdana" pitchFamily="34" charset="0"/>
                <a:ea typeface="Verdana" pitchFamily="34" charset="0"/>
                <a:cs typeface="Verdana" pitchFamily="34" charset="0"/>
              </a:rPr>
              <a:t>5</a:t>
            </a:r>
            <a:r>
              <a:rPr kumimoji="0" lang="en-US" sz="1600" b="1" i="0" u="none" strike="noStrike" kern="1200" cap="none" spc="0" normalizeH="0" baseline="0" dirty="0" smtClean="0">
                <a:ln>
                  <a:noFill/>
                </a:ln>
                <a:effectLst/>
                <a:uLnTx/>
                <a:uFillTx/>
                <a:latin typeface="Verdana" pitchFamily="34" charset="0"/>
                <a:ea typeface="Verdana" pitchFamily="34" charset="0"/>
                <a:cs typeface="Verdana" pitchFamily="34" charset="0"/>
              </a:rPr>
              <a:t>. Stand Service Orders</a:t>
            </a:r>
          </a:p>
          <a:p>
            <a:r>
              <a:rPr kumimoji="0" lang="en-US" sz="1400" b="0" i="0" u="none" strike="noStrike" kern="1200" cap="none" spc="0" normalizeH="0" baseline="0" dirty="0" smtClean="0">
                <a:ln>
                  <a:noFill/>
                </a:ln>
                <a:effectLst/>
                <a:uLnTx/>
                <a:uFillTx/>
                <a:latin typeface="Verdana" pitchFamily="34" charset="0"/>
                <a:ea typeface="Verdana" pitchFamily="34" charset="0"/>
                <a:cs typeface="Verdana" pitchFamily="34" charset="0"/>
              </a:rPr>
              <a:t>	</a:t>
            </a:r>
            <a:r>
              <a:rPr lang="en-US" sz="1400" dirty="0" smtClean="0">
                <a:latin typeface="Verdana" pitchFamily="34" charset="0"/>
                <a:ea typeface="Verdana" pitchFamily="34" charset="0"/>
                <a:cs typeface="Verdana" pitchFamily="34" charset="0"/>
              </a:rPr>
              <a:t> For information regarding the </a:t>
            </a:r>
            <a:r>
              <a:rPr lang="en-US" sz="1400" b="1" dirty="0" smtClean="0">
                <a:latin typeface="Verdana" pitchFamily="34" charset="0"/>
                <a:ea typeface="Verdana" pitchFamily="34" charset="0"/>
                <a:cs typeface="Verdana" pitchFamily="34" charset="0"/>
              </a:rPr>
              <a:t>Building or to plan a visit, please contact: </a:t>
            </a:r>
          </a:p>
          <a:p>
            <a:r>
              <a:rPr lang="en-GB" sz="1400" b="1" dirty="0" smtClean="0">
                <a:latin typeface="Verdana" pitchFamily="34" charset="0"/>
                <a:ea typeface="Verdana" pitchFamily="34" charset="0"/>
                <a:cs typeface="Verdana" pitchFamily="34" charset="0"/>
              </a:rPr>
              <a:t>		Ms. Rebecca Walsh </a:t>
            </a:r>
          </a:p>
          <a:p>
            <a:r>
              <a:rPr lang="fr-FR" sz="1400" dirty="0" smtClean="0">
                <a:latin typeface="Verdana" pitchFamily="34" charset="0"/>
                <a:ea typeface="Verdana" pitchFamily="34" charset="0"/>
                <a:cs typeface="Verdana" pitchFamily="34" charset="0"/>
              </a:rPr>
              <a:t>		Tel : +353 1 856 0000 Email: rebecca.walsh@theccd.ie </a:t>
            </a:r>
          </a:p>
          <a:p>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	For information regarding technical aspects of the exhibition, please contact: </a:t>
            </a:r>
          </a:p>
          <a:p>
            <a:r>
              <a:rPr lang="en-GB" sz="1400" b="1" dirty="0" smtClean="0">
                <a:latin typeface="Verdana" pitchFamily="34" charset="0"/>
                <a:ea typeface="Verdana" pitchFamily="34" charset="0"/>
                <a:cs typeface="Verdana" pitchFamily="34" charset="0"/>
              </a:rPr>
              <a:t>		Mr. Edwin Whelan </a:t>
            </a:r>
          </a:p>
          <a:p>
            <a:r>
              <a:rPr lang="de-DE" sz="1400" dirty="0" smtClean="0">
                <a:latin typeface="Verdana" pitchFamily="34" charset="0"/>
                <a:ea typeface="Verdana" pitchFamily="34" charset="0"/>
                <a:cs typeface="Verdana" pitchFamily="34" charset="0"/>
              </a:rPr>
              <a:t>		Tel: +353 181 845 71 </a:t>
            </a:r>
          </a:p>
          <a:p>
            <a:r>
              <a:rPr lang="en-GB" sz="1400" dirty="0" smtClean="0">
                <a:latin typeface="Verdana" pitchFamily="34" charset="0"/>
                <a:ea typeface="Verdana" pitchFamily="34" charset="0"/>
                <a:cs typeface="Verdana" pitchFamily="34" charset="0"/>
              </a:rPr>
              <a:t>		Email: edwin.whelan@theccd.ie </a:t>
            </a:r>
          </a:p>
          <a:p>
            <a:r>
              <a:rPr lang="en-GB" sz="1400" dirty="0" smtClean="0">
                <a:latin typeface="Verdana" pitchFamily="34" charset="0"/>
                <a:ea typeface="Verdana" pitchFamily="34" charset="0"/>
                <a:cs typeface="Verdana" pitchFamily="34" charset="0"/>
              </a:rPr>
              <a:t>Requests for: </a:t>
            </a:r>
          </a:p>
          <a:p>
            <a:pPr>
              <a:buFont typeface="Arial" pitchFamily="34" charset="0"/>
              <a:buChar char="•"/>
            </a:pPr>
            <a:r>
              <a:rPr lang="en-GB" sz="1400" dirty="0" smtClean="0">
                <a:latin typeface="Verdana" pitchFamily="34" charset="0"/>
                <a:ea typeface="Verdana" pitchFamily="34" charset="0"/>
                <a:cs typeface="Verdana" pitchFamily="34" charset="0"/>
              </a:rPr>
              <a:t>  Stand cleaning, </a:t>
            </a:r>
          </a:p>
          <a:p>
            <a:pPr>
              <a:buFont typeface="Arial" pitchFamily="34" charset="0"/>
              <a:buChar char="•"/>
            </a:pPr>
            <a:r>
              <a:rPr lang="en-GB" sz="1400" dirty="0" smtClean="0">
                <a:latin typeface="Verdana" pitchFamily="34" charset="0"/>
                <a:ea typeface="Verdana" pitchFamily="34" charset="0"/>
                <a:cs typeface="Verdana" pitchFamily="34" charset="0"/>
              </a:rPr>
              <a:t>  Internet, phone and fax connections, </a:t>
            </a:r>
          </a:p>
          <a:p>
            <a:pPr>
              <a:buFont typeface="Arial" pitchFamily="34" charset="0"/>
              <a:buChar char="•"/>
            </a:pPr>
            <a:r>
              <a:rPr lang="en-GB" sz="1400" dirty="0" smtClean="0">
                <a:latin typeface="Verdana" pitchFamily="34" charset="0"/>
                <a:ea typeface="Verdana" pitchFamily="34" charset="0"/>
                <a:cs typeface="Verdana" pitchFamily="34" charset="0"/>
              </a:rPr>
              <a:t>  Catering, </a:t>
            </a:r>
          </a:p>
          <a:p>
            <a:pPr>
              <a:buFont typeface="Arial" pitchFamily="34" charset="0"/>
              <a:buChar char="•"/>
            </a:pPr>
            <a:r>
              <a:rPr lang="en-GB" sz="1400" dirty="0" smtClean="0">
                <a:latin typeface="Verdana" pitchFamily="34" charset="0"/>
                <a:ea typeface="Verdana" pitchFamily="34" charset="0"/>
                <a:cs typeface="Verdana" pitchFamily="34" charset="0"/>
              </a:rPr>
              <a:t>  Hostesses and security, </a:t>
            </a:r>
          </a:p>
          <a:p>
            <a:endParaRPr lang="en-GB"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Should be made online via the Convention Centre Dublin – CCD web site: </a:t>
            </a:r>
            <a:r>
              <a:rPr lang="en-US" sz="1400" dirty="0" smtClean="0">
                <a:latin typeface="Verdana" pitchFamily="34" charset="0"/>
                <a:ea typeface="Verdana" pitchFamily="34" charset="0"/>
                <a:cs typeface="Verdana" pitchFamily="34" charset="0"/>
                <a:hlinkClick r:id="rId2"/>
              </a:rPr>
              <a:t>http://www.escexhibition.org/EuroPRevent2012/Stand%20Services%20Download%20Area/Online%20Stand%20Services%20Order.pdf</a:t>
            </a:r>
            <a:endParaRPr lang="en-US" sz="1400" dirty="0" smtClean="0">
              <a:latin typeface="Verdana" pitchFamily="34" charset="0"/>
              <a:ea typeface="Verdana" pitchFamily="34" charset="0"/>
              <a:cs typeface="Verdana" pitchFamily="34" charset="0"/>
            </a:endParaRPr>
          </a:p>
          <a:p>
            <a:endParaRPr lang="en-US" sz="1400" dirty="0" smtClean="0">
              <a:latin typeface="Verdana" pitchFamily="34" charset="0"/>
              <a:ea typeface="Verdana" pitchFamily="34" charset="0"/>
              <a:cs typeface="Verdana" pitchFamily="34" charset="0"/>
            </a:endParaRPr>
          </a:p>
        </p:txBody>
      </p:sp>
      <p:pic>
        <p:nvPicPr>
          <p:cNvPr id="5" name="Picture 4" descr="Header Eprevent2012.jpg"/>
          <p:cNvPicPr>
            <a:picLocks noChangeAspect="1"/>
          </p:cNvPicPr>
          <p:nvPr/>
        </p:nvPicPr>
        <p:blipFill>
          <a:blip r:embed="rId3"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57158" y="1773238"/>
            <a:ext cx="8572560" cy="4752106"/>
          </a:xfrm>
          <a:prstGeom prst="rect">
            <a:avLst/>
          </a:prstGeom>
        </p:spPr>
        <p:txBody>
          <a:bodyPr/>
          <a:lstStyle/>
          <a:p>
            <a:pPr marL="342900" indent="-342900" algn="ctr">
              <a:spcBef>
                <a:spcPct val="20000"/>
              </a:spcBef>
              <a:defRPr/>
            </a:pPr>
            <a:r>
              <a:rPr lang="en-GB" sz="2000" b="1" dirty="0" smtClean="0">
                <a:solidFill>
                  <a:srgbClr val="009999"/>
                </a:solidFill>
                <a:latin typeface="Verdana" pitchFamily="34" charset="0"/>
                <a:ea typeface="Verdana" pitchFamily="34" charset="0"/>
                <a:cs typeface="Verdana" pitchFamily="34" charset="0"/>
              </a:rPr>
              <a:t>UPDATE MESSAGE</a:t>
            </a:r>
          </a:p>
          <a:p>
            <a:pPr marL="342900" marR="0" lvl="0" indent="-342900" algn="l" defTabSz="914400" rtl="0" eaLnBrk="1" fontAlgn="auto" latinLnBrk="0" hangingPunct="1">
              <a:lnSpc>
                <a:spcPct val="100000"/>
              </a:lnSpc>
              <a:spcBef>
                <a:spcPct val="20000"/>
              </a:spcBef>
              <a:spcAft>
                <a:spcPts val="0"/>
              </a:spcAft>
              <a:buClrTx/>
              <a:buSzTx/>
              <a:tabLst/>
              <a:defRPr/>
            </a:pPr>
            <a:endParaRPr lang="en-GB" sz="1600" b="1" dirty="0" smtClean="0">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lang="en-GB" sz="1600" b="1" dirty="0" smtClean="0">
                <a:latin typeface="Verdana" pitchFamily="34" charset="0"/>
                <a:ea typeface="Verdana" pitchFamily="34" charset="0"/>
                <a:cs typeface="Verdana" pitchFamily="34" charset="0"/>
              </a:rPr>
              <a:t>6</a:t>
            </a: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Exhibition Opening Hours</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	</a:t>
            </a:r>
            <a:r>
              <a:rPr lang="en-GB" sz="1400" b="1" dirty="0" smtClean="0">
                <a:latin typeface="Verdana" pitchFamily="34" charset="0"/>
                <a:ea typeface="Verdana" pitchFamily="34" charset="0"/>
                <a:cs typeface="Verdana" pitchFamily="34" charset="0"/>
              </a:rPr>
              <a:t> Exhibition Opening Hours: </a:t>
            </a:r>
          </a:p>
          <a:p>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		Thursday 3 May </a:t>
            </a:r>
          </a:p>
          <a:p>
            <a:r>
              <a:rPr lang="en-US" sz="1400" dirty="0" smtClean="0">
                <a:latin typeface="Verdana" pitchFamily="34" charset="0"/>
                <a:ea typeface="Verdana" pitchFamily="34" charset="0"/>
                <a:cs typeface="Verdana" pitchFamily="34" charset="0"/>
              </a:rPr>
              <a:t>			09:00 – 20:00 </a:t>
            </a:r>
            <a:r>
              <a:rPr lang="en-US" sz="1400" b="1" dirty="0" smtClean="0">
                <a:latin typeface="Verdana" pitchFamily="34" charset="0"/>
                <a:ea typeface="Verdana" pitchFamily="34" charset="0"/>
                <a:cs typeface="Verdana" pitchFamily="34" charset="0"/>
              </a:rPr>
              <a:t>Exhibition OPEN </a:t>
            </a:r>
          </a:p>
          <a:p>
            <a:r>
              <a:rPr lang="en-GB" sz="1400" dirty="0" smtClean="0">
                <a:latin typeface="Verdana" pitchFamily="34" charset="0"/>
                <a:ea typeface="Verdana" pitchFamily="34" charset="0"/>
                <a:cs typeface="Verdana" pitchFamily="34" charset="0"/>
              </a:rPr>
              <a:t>			18:00 – 19:00 Opening Ceremony </a:t>
            </a:r>
          </a:p>
          <a:p>
            <a:r>
              <a:rPr lang="en-US" sz="1400" dirty="0" smtClean="0">
                <a:latin typeface="Verdana" pitchFamily="34" charset="0"/>
                <a:ea typeface="Verdana" pitchFamily="34" charset="0"/>
                <a:cs typeface="Verdana" pitchFamily="34" charset="0"/>
              </a:rPr>
              <a:t>			19:00 – 20:00 Opening Cocktail in the Exhibition Area </a:t>
            </a:r>
          </a:p>
          <a:p>
            <a:r>
              <a:rPr lang="en-US" sz="1400" dirty="0" smtClean="0">
                <a:latin typeface="Verdana" pitchFamily="34" charset="0"/>
                <a:ea typeface="Verdana" pitchFamily="34" charset="0"/>
                <a:cs typeface="Verdana" pitchFamily="34" charset="0"/>
              </a:rPr>
              <a:t>		</a:t>
            </a:r>
          </a:p>
          <a:p>
            <a:r>
              <a:rPr lang="en-US" sz="1400" dirty="0" smtClean="0">
                <a:latin typeface="Verdana" pitchFamily="34" charset="0"/>
                <a:ea typeface="Verdana" pitchFamily="34" charset="0"/>
                <a:cs typeface="Verdana" pitchFamily="34" charset="0"/>
              </a:rPr>
              <a:t>		Friday 4 May </a:t>
            </a:r>
          </a:p>
          <a:p>
            <a:r>
              <a:rPr lang="en-US" sz="1400" dirty="0" smtClean="0">
                <a:latin typeface="Verdana" pitchFamily="34" charset="0"/>
                <a:ea typeface="Verdana" pitchFamily="34" charset="0"/>
                <a:cs typeface="Verdana" pitchFamily="34" charset="0"/>
              </a:rPr>
              <a:t>			09:00 – 18:00 </a:t>
            </a:r>
            <a:r>
              <a:rPr lang="en-US" sz="1400" b="1" dirty="0" smtClean="0">
                <a:latin typeface="Verdana" pitchFamily="34" charset="0"/>
                <a:ea typeface="Verdana" pitchFamily="34" charset="0"/>
                <a:cs typeface="Verdana" pitchFamily="34" charset="0"/>
              </a:rPr>
              <a:t>Exhibition OPEN </a:t>
            </a:r>
          </a:p>
          <a:p>
            <a:r>
              <a:rPr lang="en-US" sz="1400" dirty="0" smtClean="0">
                <a:latin typeface="Verdana" pitchFamily="34" charset="0"/>
                <a:ea typeface="Verdana" pitchFamily="34" charset="0"/>
                <a:cs typeface="Verdana" pitchFamily="34" charset="0"/>
              </a:rPr>
              <a:t>		</a:t>
            </a:r>
          </a:p>
          <a:p>
            <a:r>
              <a:rPr lang="en-US" sz="1400" dirty="0" smtClean="0">
                <a:latin typeface="Verdana" pitchFamily="34" charset="0"/>
                <a:ea typeface="Verdana" pitchFamily="34" charset="0"/>
                <a:cs typeface="Verdana" pitchFamily="34" charset="0"/>
              </a:rPr>
              <a:t>		Saturday 5 May </a:t>
            </a:r>
          </a:p>
          <a:p>
            <a:r>
              <a:rPr lang="en-US" sz="1400" dirty="0" smtClean="0">
                <a:latin typeface="Verdana" pitchFamily="34" charset="0"/>
                <a:ea typeface="Verdana" pitchFamily="34" charset="0"/>
                <a:cs typeface="Verdana" pitchFamily="34" charset="0"/>
              </a:rPr>
              <a:t>			09:00 – 14:00 </a:t>
            </a:r>
            <a:r>
              <a:rPr lang="en-US" sz="1400" b="1" dirty="0" smtClean="0">
                <a:latin typeface="Verdana" pitchFamily="34" charset="0"/>
                <a:ea typeface="Verdana" pitchFamily="34" charset="0"/>
                <a:cs typeface="Verdana" pitchFamily="34" charset="0"/>
              </a:rPr>
              <a:t>Exhibition OPEN </a:t>
            </a:r>
          </a:p>
          <a:p>
            <a:pPr marL="342900" marR="0" lvl="0" indent="-342900" algn="l" defTabSz="914400" rtl="0" eaLnBrk="1" fontAlgn="auto" latinLnBrk="0" hangingPunct="1">
              <a:lnSpc>
                <a:spcPct val="100000"/>
              </a:lnSpc>
              <a:spcBef>
                <a:spcPct val="20000"/>
              </a:spcBef>
              <a:spcAft>
                <a:spcPts val="0"/>
              </a:spcAft>
              <a:buClrTx/>
              <a:buSzTx/>
              <a:tabLst/>
              <a:defRPr/>
            </a:pPr>
            <a:endParaRPr lang="en-GB" sz="1400" b="1" dirty="0" smtClean="0">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400" b="1" i="0" u="none" strike="noStrike" kern="1200" cap="none" spc="0" normalizeH="0" baseline="0" noProof="0" dirty="0" smtClean="0">
                <a:ln>
                  <a:noFill/>
                </a:ln>
                <a:effectLst/>
                <a:uLnTx/>
                <a:uFillTx/>
                <a:latin typeface="Verdana" pitchFamily="34" charset="0"/>
                <a:ea typeface="Verdana" pitchFamily="34" charset="0"/>
                <a:cs typeface="Verdana" pitchFamily="34" charset="0"/>
              </a:rPr>
              <a:t>All exhibiting staff must wear an Official EuroPRevent</a:t>
            </a:r>
            <a:r>
              <a:rPr kumimoji="0" lang="en-GB" sz="1400" b="1" i="0" u="none" strike="noStrike" kern="1200" cap="none" spc="0" normalizeH="0" noProof="0" dirty="0" smtClean="0">
                <a:ln>
                  <a:noFill/>
                </a:ln>
                <a:effectLst/>
                <a:uLnTx/>
                <a:uFillTx/>
                <a:latin typeface="Verdana" pitchFamily="34" charset="0"/>
                <a:ea typeface="Verdana" pitchFamily="34" charset="0"/>
                <a:cs typeface="Verdana" pitchFamily="34" charset="0"/>
              </a:rPr>
              <a:t> </a:t>
            </a:r>
            <a:r>
              <a:rPr kumimoji="0" lang="en-GB" sz="1400" b="1" i="0" u="none" strike="noStrike" kern="1200" cap="none" spc="0" normalizeH="0" baseline="0" noProof="0" dirty="0" smtClean="0">
                <a:ln>
                  <a:noFill/>
                </a:ln>
                <a:effectLst/>
                <a:uLnTx/>
                <a:uFillTx/>
                <a:latin typeface="Verdana" pitchFamily="34" charset="0"/>
                <a:ea typeface="Verdana" pitchFamily="34" charset="0"/>
                <a:cs typeface="Verdana" pitchFamily="34" charset="0"/>
              </a:rPr>
              <a:t>badge at all times within the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400" b="1" i="0" u="none" strike="noStrike" kern="1200" cap="none" spc="0" normalizeH="0" baseline="0" noProof="0" dirty="0" smtClean="0">
                <a:ln>
                  <a:noFill/>
                </a:ln>
                <a:effectLst/>
                <a:uLnTx/>
                <a:uFillTx/>
                <a:latin typeface="Verdana" pitchFamily="34" charset="0"/>
                <a:ea typeface="Verdana" pitchFamily="34" charset="0"/>
                <a:cs typeface="Verdana" pitchFamily="34" charset="0"/>
              </a:rPr>
              <a:t>venue.</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400" b="0" i="0" u="none" strike="noStrike" kern="1200" cap="none" spc="0" normalizeH="0" baseline="0" noProof="0" dirty="0" smtClean="0">
              <a:ln>
                <a:noFill/>
              </a:ln>
              <a:solidFill>
                <a:srgbClr val="FFFF00"/>
              </a:solidFill>
              <a:effectLst/>
              <a:uLnTx/>
              <a:uFillTx/>
              <a:latin typeface="Verdana" pitchFamily="34" charset="0"/>
              <a:ea typeface="Verdana" pitchFamily="34" charset="0"/>
              <a:cs typeface="Verdana" pitchFamily="34" charset="0"/>
            </a:endParaRPr>
          </a:p>
        </p:txBody>
      </p:sp>
      <p:pic>
        <p:nvPicPr>
          <p:cNvPr id="5" name="Picture 4" descr="Header Eprevent2012.jpg"/>
          <p:cNvPicPr>
            <a:picLocks noChangeAspect="1"/>
          </p:cNvPicPr>
          <p:nvPr/>
        </p:nvPicPr>
        <p:blipFill>
          <a:blip r:embed="rId2"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714348" y="1571612"/>
            <a:ext cx="7745440" cy="5169756"/>
          </a:xfrm>
          <a:prstGeom prst="rect">
            <a:avLst/>
          </a:prstGeom>
        </p:spPr>
        <p:txBody>
          <a:bodyPr/>
          <a:lstStyle/>
          <a:p>
            <a:pPr marL="342900" indent="-342900" algn="ctr">
              <a:lnSpc>
                <a:spcPct val="80000"/>
              </a:lnSpc>
              <a:spcBef>
                <a:spcPct val="20000"/>
              </a:spcBef>
              <a:defRPr/>
            </a:pPr>
            <a:r>
              <a:rPr lang="en-GB" sz="2000" b="1" dirty="0" smtClean="0">
                <a:solidFill>
                  <a:srgbClr val="009999"/>
                </a:solidFill>
                <a:latin typeface="Verdana" pitchFamily="34" charset="0"/>
                <a:ea typeface="Verdana" pitchFamily="34" charset="0"/>
                <a:cs typeface="Verdana" pitchFamily="34" charset="0"/>
              </a:rPr>
              <a:t>UPDATE MESSAGE</a:t>
            </a: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t>
            </a:r>
          </a:p>
          <a:p>
            <a:pPr marL="342900" marR="0" lvl="0" indent="-342900" algn="l" defTabSz="914400" rtl="0" eaLnBrk="1" fontAlgn="auto" latinLnBrk="0" hangingPunct="1">
              <a:lnSpc>
                <a:spcPct val="80000"/>
              </a:lnSpc>
              <a:spcBef>
                <a:spcPct val="20000"/>
              </a:spcBef>
              <a:spcAft>
                <a:spcPts val="0"/>
              </a:spcAft>
              <a:buClrTx/>
              <a:buSzTx/>
              <a:tabLst/>
              <a:defRPr/>
            </a:pPr>
            <a:r>
              <a:rPr lang="en-GB" sz="1600" b="1" dirty="0" smtClean="0">
                <a:latin typeface="Verdana" pitchFamily="34" charset="0"/>
                <a:ea typeface="Verdana" pitchFamily="34" charset="0"/>
                <a:cs typeface="Verdana" pitchFamily="34" charset="0"/>
              </a:rPr>
              <a:t>7</a:t>
            </a: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Exhibitors Registration</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r>
              <a:rPr lang="en-US" sz="1200" dirty="0" smtClean="0">
                <a:latin typeface="Verdana" pitchFamily="34" charset="0"/>
                <a:ea typeface="Verdana" pitchFamily="34" charset="0"/>
                <a:cs typeface="Verdana" pitchFamily="34" charset="0"/>
              </a:rPr>
              <a:t>Exhibitors are entitled to a certain number of free badges. The number of free badges for each Exhibitor will be determined according to the floor space allocated as shown below. Please note that company names other than those of listed exhibiting companies are not permitted. </a:t>
            </a:r>
          </a:p>
          <a:p>
            <a:endParaRPr lang="en-US" sz="1200" dirty="0" smtClean="0">
              <a:latin typeface="Verdana" pitchFamily="34" charset="0"/>
              <a:ea typeface="Verdana" pitchFamily="34" charset="0"/>
              <a:cs typeface="Verdana" pitchFamily="34" charset="0"/>
            </a:endParaRPr>
          </a:p>
          <a:p>
            <a:r>
              <a:rPr lang="en-US" sz="1200" b="1" dirty="0" smtClean="0">
                <a:latin typeface="Verdana" pitchFamily="34" charset="0"/>
                <a:ea typeface="Verdana" pitchFamily="34" charset="0"/>
                <a:cs typeface="Verdana" pitchFamily="34" charset="0"/>
              </a:rPr>
              <a:t>	Stand size between		Number of Free Badges </a:t>
            </a:r>
          </a:p>
          <a:p>
            <a:r>
              <a:rPr lang="en-GB" sz="1200" dirty="0" smtClean="0">
                <a:latin typeface="Verdana" pitchFamily="34" charset="0"/>
                <a:ea typeface="Verdana" pitchFamily="34" charset="0"/>
                <a:cs typeface="Verdana" pitchFamily="34" charset="0"/>
              </a:rPr>
              <a:t>	9 and 49m²                               		8 </a:t>
            </a:r>
          </a:p>
          <a:p>
            <a:r>
              <a:rPr lang="en-GB" sz="1200" dirty="0" smtClean="0">
                <a:latin typeface="Verdana" pitchFamily="34" charset="0"/>
                <a:ea typeface="Verdana" pitchFamily="34" charset="0"/>
                <a:cs typeface="Verdana" pitchFamily="34" charset="0"/>
              </a:rPr>
              <a:t>                 50 and 99m²                            		16 </a:t>
            </a:r>
          </a:p>
          <a:p>
            <a:r>
              <a:rPr lang="en-GB" sz="1200" dirty="0" smtClean="0">
                <a:latin typeface="Verdana" pitchFamily="34" charset="0"/>
                <a:ea typeface="Verdana" pitchFamily="34" charset="0"/>
                <a:cs typeface="Verdana" pitchFamily="34" charset="0"/>
              </a:rPr>
              <a:t>                 100m²+                                    		24 </a:t>
            </a:r>
          </a:p>
          <a:p>
            <a:endParaRPr lang="en-GB" sz="1200" dirty="0" smtClean="0">
              <a:latin typeface="Verdana" pitchFamily="34" charset="0"/>
              <a:ea typeface="Verdana" pitchFamily="34" charset="0"/>
              <a:cs typeface="Verdana" pitchFamily="34" charset="0"/>
            </a:endParaRPr>
          </a:p>
          <a:p>
            <a:endParaRPr lang="en-US" sz="1200" b="1" dirty="0" smtClean="0">
              <a:latin typeface="Verdana" pitchFamily="34" charset="0"/>
              <a:ea typeface="Verdana" pitchFamily="34" charset="0"/>
              <a:cs typeface="Verdana" pitchFamily="34" charset="0"/>
            </a:endParaRPr>
          </a:p>
          <a:p>
            <a:r>
              <a:rPr lang="en-US" sz="1200" b="1" dirty="0" smtClean="0">
                <a:latin typeface="Verdana" pitchFamily="34" charset="0"/>
                <a:ea typeface="Verdana" pitchFamily="34" charset="0"/>
                <a:cs typeface="Verdana" pitchFamily="34" charset="0"/>
              </a:rPr>
              <a:t>Exhibitor badges are reserved for staff working directly in the </a:t>
            </a:r>
            <a:r>
              <a:rPr lang="en-US" sz="1200" b="1" dirty="0" err="1" smtClean="0">
                <a:latin typeface="Verdana" pitchFamily="34" charset="0"/>
                <a:ea typeface="Verdana" pitchFamily="34" charset="0"/>
                <a:cs typeface="Verdana" pitchFamily="34" charset="0"/>
              </a:rPr>
              <a:t>organisation</a:t>
            </a:r>
            <a:r>
              <a:rPr lang="en-US" sz="1200" b="1" dirty="0" smtClean="0">
                <a:latin typeface="Verdana" pitchFamily="34" charset="0"/>
                <a:ea typeface="Verdana" pitchFamily="34" charset="0"/>
                <a:cs typeface="Verdana" pitchFamily="34" charset="0"/>
              </a:rPr>
              <a:t> and management of exhibits, satellite symposia and sponsored activities. </a:t>
            </a:r>
          </a:p>
          <a:p>
            <a:endParaRPr lang="en-US" sz="1200" b="1" dirty="0" smtClean="0">
              <a:latin typeface="Verdana" pitchFamily="34" charset="0"/>
              <a:ea typeface="Verdana" pitchFamily="34" charset="0"/>
              <a:cs typeface="Verdana" pitchFamily="34" charset="0"/>
            </a:endParaRPr>
          </a:p>
          <a:p>
            <a:r>
              <a:rPr lang="en-US" sz="1200" b="1" dirty="0" smtClean="0">
                <a:latin typeface="Verdana" pitchFamily="34" charset="0"/>
                <a:ea typeface="Verdana" pitchFamily="34" charset="0"/>
                <a:cs typeface="Verdana" pitchFamily="34" charset="0"/>
              </a:rPr>
              <a:t>Bearers are subject to the restrictions contained within these Guidelines. </a:t>
            </a:r>
          </a:p>
          <a:p>
            <a:r>
              <a:rPr lang="en-US" sz="1200" b="1" dirty="0" smtClean="0">
                <a:latin typeface="Verdana" pitchFamily="34" charset="0"/>
                <a:ea typeface="Verdana" pitchFamily="34" charset="0"/>
                <a:cs typeface="Verdana" pitchFamily="34" charset="0"/>
              </a:rPr>
              <a:t>Exhibitor badges do not give access to the EuroPRevent Scientific Sessions. </a:t>
            </a:r>
          </a:p>
          <a:p>
            <a:endPar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t>
            </a:r>
            <a:endParaRPr kumimoji="0" lang="en-GB" sz="1400" b="1" i="0" u="none" strike="noStrike" kern="1200" cap="none" spc="0" normalizeH="0" baseline="0" noProof="0" dirty="0" smtClean="0">
              <a:ln>
                <a:noFill/>
              </a:ln>
              <a:solidFill>
                <a:srgbClr val="FF0000"/>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400" b="1" i="0" u="none" strike="noStrike" kern="1200" cap="none" spc="0" normalizeH="0" baseline="0" noProof="0" dirty="0" smtClean="0">
              <a:ln>
                <a:noFill/>
              </a:ln>
              <a:solidFill>
                <a:srgbClr val="FF0000"/>
              </a:solidFill>
              <a:effectLst/>
              <a:uLnTx/>
              <a:uFillTx/>
              <a:latin typeface="Verdana" pitchFamily="34" charset="0"/>
              <a:ea typeface="Verdana" pitchFamily="34" charset="0"/>
              <a:cs typeface="Verdana" pitchFamily="34" charset="0"/>
            </a:endParaRPr>
          </a:p>
        </p:txBody>
      </p:sp>
      <p:pic>
        <p:nvPicPr>
          <p:cNvPr id="5" name="Picture 4" descr="Header Eprevent2012.jpg"/>
          <p:cNvPicPr>
            <a:picLocks noChangeAspect="1"/>
          </p:cNvPicPr>
          <p:nvPr/>
        </p:nvPicPr>
        <p:blipFill>
          <a:blip r:embed="rId2"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251520" y="1385496"/>
            <a:ext cx="8640960" cy="5098318"/>
          </a:xfrm>
          <a:prstGeom prst="rect">
            <a:avLst/>
          </a:prstGeom>
        </p:spPr>
        <p:txBody>
          <a:bodyPr/>
          <a:lstStyle/>
          <a:p>
            <a:pPr marL="342900" indent="-342900" algn="ctr">
              <a:lnSpc>
                <a:spcPct val="80000"/>
              </a:lnSpc>
              <a:spcBef>
                <a:spcPct val="20000"/>
              </a:spcBef>
              <a:defRPr/>
            </a:pPr>
            <a:r>
              <a:rPr lang="en-GB" sz="2000" b="1" dirty="0" smtClean="0">
                <a:solidFill>
                  <a:srgbClr val="009999"/>
                </a:solidFill>
                <a:latin typeface="Verdana" pitchFamily="34" charset="0"/>
                <a:ea typeface="Verdana" pitchFamily="34" charset="0"/>
                <a:cs typeface="Verdana" pitchFamily="34" charset="0"/>
              </a:rPr>
              <a:t>UPDTAE MESSAGE</a:t>
            </a: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Exhibitors Registration Opening Hours</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lvl="0" indent="-342900">
              <a:lnSpc>
                <a:spcPct val="80000"/>
              </a:lnSpc>
              <a:spcBef>
                <a:spcPct val="20000"/>
              </a:spcBef>
              <a:defRPr/>
            </a:pPr>
            <a:r>
              <a:rPr lang="en-GB" sz="1400" b="1" dirty="0" smtClean="0">
                <a:latin typeface="Verdana" pitchFamily="34" charset="0"/>
                <a:ea typeface="Verdana" pitchFamily="34" charset="0"/>
                <a:cs typeface="Verdana" pitchFamily="34" charset="0"/>
              </a:rPr>
              <a:t>		</a:t>
            </a:r>
            <a:r>
              <a:rPr lang="en-US" sz="1400" dirty="0" smtClean="0">
                <a:latin typeface="Verdana" pitchFamily="34" charset="0"/>
                <a:ea typeface="Verdana" pitchFamily="34" charset="0"/>
                <a:cs typeface="Verdana" pitchFamily="34" charset="0"/>
              </a:rPr>
              <a:t>Wednesday 2 May 		</a:t>
            </a:r>
            <a:r>
              <a:rPr lang="en-GB" sz="1400" dirty="0" smtClean="0">
                <a:latin typeface="Verdana" pitchFamily="34" charset="0"/>
                <a:ea typeface="Verdana" pitchFamily="34" charset="0"/>
                <a:cs typeface="Verdana" pitchFamily="34" charset="0"/>
              </a:rPr>
              <a:t>15:00 – </a:t>
            </a:r>
            <a:r>
              <a:rPr lang="en-GB" sz="1400" dirty="0" smtClean="0">
                <a:latin typeface="Verdana" pitchFamily="34" charset="0"/>
                <a:ea typeface="Verdana" pitchFamily="34" charset="0"/>
                <a:cs typeface="Verdana" pitchFamily="34" charset="0"/>
              </a:rPr>
              <a:t>18:00</a:t>
            </a:r>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	Thursday 3 May 		</a:t>
            </a:r>
            <a:r>
              <a:rPr lang="en-GB" sz="1400" dirty="0" smtClean="0">
                <a:latin typeface="Verdana" pitchFamily="34" charset="0"/>
                <a:ea typeface="Verdana" pitchFamily="34" charset="0"/>
                <a:cs typeface="Verdana" pitchFamily="34" charset="0"/>
              </a:rPr>
              <a:t>08:00 – </a:t>
            </a:r>
            <a:r>
              <a:rPr lang="en-GB" sz="1400" dirty="0" smtClean="0">
                <a:latin typeface="Verdana" pitchFamily="34" charset="0"/>
                <a:ea typeface="Verdana" pitchFamily="34" charset="0"/>
                <a:cs typeface="Verdana" pitchFamily="34" charset="0"/>
              </a:rPr>
              <a:t>18:00</a:t>
            </a:r>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	Friday 4 May 		</a:t>
            </a:r>
            <a:r>
              <a:rPr lang="en-US" sz="1400" dirty="0" smtClean="0">
                <a:latin typeface="Verdana" pitchFamily="34" charset="0"/>
                <a:ea typeface="Verdana" pitchFamily="34" charset="0"/>
                <a:cs typeface="Verdana" pitchFamily="34" charset="0"/>
              </a:rPr>
              <a:t>08</a:t>
            </a:r>
            <a:r>
              <a:rPr lang="en-GB" sz="1400" dirty="0" smtClean="0">
                <a:latin typeface="Verdana" pitchFamily="34" charset="0"/>
                <a:ea typeface="Verdana" pitchFamily="34" charset="0"/>
                <a:cs typeface="Verdana" pitchFamily="34" charset="0"/>
              </a:rPr>
              <a:t>:30 </a:t>
            </a:r>
            <a:r>
              <a:rPr lang="en-GB" sz="1400" dirty="0" smtClean="0">
                <a:latin typeface="Verdana" pitchFamily="34" charset="0"/>
                <a:ea typeface="Verdana" pitchFamily="34" charset="0"/>
                <a:cs typeface="Verdana" pitchFamily="34" charset="0"/>
              </a:rPr>
              <a:t>– </a:t>
            </a:r>
            <a:r>
              <a:rPr lang="en-GB" sz="1400" dirty="0" smtClean="0">
                <a:latin typeface="Verdana" pitchFamily="34" charset="0"/>
                <a:ea typeface="Verdana" pitchFamily="34" charset="0"/>
                <a:cs typeface="Verdana" pitchFamily="34" charset="0"/>
              </a:rPr>
              <a:t>18:00</a:t>
            </a:r>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	Saturday 5 May 		</a:t>
            </a:r>
            <a:r>
              <a:rPr lang="en-US" sz="1400" dirty="0" smtClean="0">
                <a:latin typeface="Verdana" pitchFamily="34" charset="0"/>
                <a:ea typeface="Verdana" pitchFamily="34" charset="0"/>
                <a:cs typeface="Verdana" pitchFamily="34" charset="0"/>
              </a:rPr>
              <a:t>08</a:t>
            </a:r>
            <a:r>
              <a:rPr lang="en-GB" sz="1400" smtClean="0">
                <a:latin typeface="Verdana" pitchFamily="34" charset="0"/>
                <a:ea typeface="Verdana" pitchFamily="34" charset="0"/>
                <a:cs typeface="Verdana" pitchFamily="34" charset="0"/>
              </a:rPr>
              <a:t>:30 </a:t>
            </a:r>
            <a:r>
              <a:rPr lang="en-GB" sz="1400" dirty="0" smtClean="0">
                <a:latin typeface="Verdana" pitchFamily="34" charset="0"/>
                <a:ea typeface="Verdana" pitchFamily="34" charset="0"/>
                <a:cs typeface="Verdana" pitchFamily="34" charset="0"/>
              </a:rPr>
              <a:t>– </a:t>
            </a:r>
            <a:r>
              <a:rPr lang="en-GB" sz="1400" dirty="0" smtClean="0">
                <a:latin typeface="Verdana" pitchFamily="34" charset="0"/>
                <a:ea typeface="Verdana" pitchFamily="34" charset="0"/>
                <a:cs typeface="Verdana" pitchFamily="34" charset="0"/>
              </a:rPr>
              <a:t>15:00</a:t>
            </a:r>
            <a:endParaRPr lang="en-US" sz="1400" dirty="0" smtClean="0">
              <a:latin typeface="Verdana" pitchFamily="34" charset="0"/>
              <a:ea typeface="Verdana" pitchFamily="34" charset="0"/>
              <a:cs typeface="Verdana" pitchFamily="34" charset="0"/>
            </a:endParaRPr>
          </a:p>
          <a:p>
            <a:r>
              <a:rPr lang="fr-FR" sz="1400" dirty="0" smtClean="0">
                <a:latin typeface="Verdana" pitchFamily="34" charset="0"/>
                <a:ea typeface="Verdana" pitchFamily="34" charset="0"/>
                <a:cs typeface="Verdana" pitchFamily="34" charset="0"/>
              </a:rPr>
              <a:t>				</a:t>
            </a: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Exhibitor Badge Orders</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9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r>
              <a:rPr lang="en-US" sz="1300" dirty="0" smtClean="0">
                <a:latin typeface="Verdana" pitchFamily="34" charset="0"/>
                <a:ea typeface="Verdana" pitchFamily="34" charset="0"/>
                <a:cs typeface="Verdana" pitchFamily="34" charset="0"/>
              </a:rPr>
              <a:t>You have the option to choose how your free badges are inscribed. Indicate when you send the exhibitor badge application form by email, the number of company-only badges you wish to receive and the number of individual badges you wish to receive (please indicate each person’s name). </a:t>
            </a:r>
          </a:p>
          <a:p>
            <a:endParaRPr lang="en-US" sz="1400" dirty="0" smtClean="0">
              <a:latin typeface="Verdana" pitchFamily="34" charset="0"/>
              <a:ea typeface="Verdana" pitchFamily="34" charset="0"/>
              <a:cs typeface="Verdana" pitchFamily="34" charset="0"/>
            </a:endParaRPr>
          </a:p>
          <a:p>
            <a:r>
              <a:rPr lang="en-GB" sz="1400" b="1" dirty="0" smtClean="0">
                <a:latin typeface="Verdana" pitchFamily="34" charset="0"/>
                <a:ea typeface="Verdana" pitchFamily="34" charset="0"/>
                <a:cs typeface="Verdana" pitchFamily="34" charset="0"/>
              </a:rPr>
              <a:t>Additional Exhibitor Badges </a:t>
            </a:r>
          </a:p>
          <a:p>
            <a:r>
              <a:rPr lang="en-US" sz="1300" dirty="0" smtClean="0">
                <a:latin typeface="Verdana" pitchFamily="34" charset="0"/>
                <a:ea typeface="Verdana" pitchFamily="34" charset="0"/>
                <a:cs typeface="Verdana" pitchFamily="34" charset="0"/>
              </a:rPr>
              <a:t>If the number of free Exhibitor badges is insufficient, extra badges may be purchased at a price of €100.00 per badge. VAT is not applicable. </a:t>
            </a:r>
          </a:p>
          <a:p>
            <a:endParaRPr lang="en-GB" sz="1400" b="1" dirty="0" smtClean="0">
              <a:latin typeface="Verdana" pitchFamily="34" charset="0"/>
              <a:ea typeface="Verdana" pitchFamily="34" charset="0"/>
              <a:cs typeface="Verdana" pitchFamily="34" charset="0"/>
            </a:endParaRPr>
          </a:p>
          <a:p>
            <a:r>
              <a:rPr lang="en-GB" sz="1400" b="1" dirty="0" smtClean="0">
                <a:latin typeface="Verdana" pitchFamily="34" charset="0"/>
                <a:ea typeface="Verdana" pitchFamily="34" charset="0"/>
                <a:cs typeface="Verdana" pitchFamily="34" charset="0"/>
              </a:rPr>
              <a:t>Working Passes </a:t>
            </a:r>
          </a:p>
          <a:p>
            <a:r>
              <a:rPr lang="en-US" sz="1300" dirty="0" smtClean="0">
                <a:latin typeface="Verdana" pitchFamily="34" charset="0"/>
                <a:ea typeface="Verdana" pitchFamily="34" charset="0"/>
                <a:cs typeface="Verdana" pitchFamily="34" charset="0"/>
              </a:rPr>
              <a:t>In the interest of security, only those individuals directly responsible for the erection and dismantling of the stands will be permitted in the Exhibition area during stand construction and dismantling times. To this end, Working Passes will be given out at the Exhibitor Registration desk and at the lorry unloading area during stand construction and dismantling times. Registered Exhibitors may also gain entrance to the Exhibition hall during installation and dismantling times by showing their Exhibitor badge at the entrances.</a:t>
            </a:r>
            <a:endParaRPr lang="en-GB" sz="1300" dirty="0" smtClean="0">
              <a:solidFill>
                <a:srgbClr val="FFFF00"/>
              </a:solidFill>
              <a:latin typeface="Verdana" pitchFamily="34" charset="0"/>
              <a:ea typeface="Verdana" pitchFamily="34" charset="0"/>
              <a:cs typeface="Verdana" pitchFamily="34" charset="0"/>
            </a:endParaRPr>
          </a:p>
          <a:p>
            <a:pPr marL="342900" lvl="0" indent="-342900">
              <a:lnSpc>
                <a:spcPct val="80000"/>
              </a:lnSpc>
              <a:spcBef>
                <a:spcPct val="20000"/>
              </a:spcBef>
            </a:pPr>
            <a:r>
              <a:rPr lang="en-GB" sz="1400" dirty="0" smtClean="0">
                <a:latin typeface="Verdana" pitchFamily="34" charset="0"/>
                <a:ea typeface="Verdana" pitchFamily="34" charset="0"/>
                <a:cs typeface="Verdana" pitchFamily="34" charset="0"/>
              </a:rPr>
              <a:t> </a:t>
            </a:r>
            <a:endPar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8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pic>
        <p:nvPicPr>
          <p:cNvPr id="5" name="Picture 4" descr="Header Eprevent2012.jpg"/>
          <p:cNvPicPr>
            <a:picLocks noChangeAspect="1"/>
          </p:cNvPicPr>
          <p:nvPr/>
        </p:nvPicPr>
        <p:blipFill>
          <a:blip r:embed="rId2"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500034" y="1388430"/>
            <a:ext cx="8072494" cy="3865562"/>
          </a:xfrm>
          <a:prstGeom prst="rect">
            <a:avLst/>
          </a:prstGeom>
        </p:spPr>
        <p:txBody>
          <a:bodyPr/>
          <a:lstStyle/>
          <a:p>
            <a:pPr marL="342900" indent="-342900" algn="ctr">
              <a:spcBef>
                <a:spcPct val="20000"/>
              </a:spcBef>
              <a:defRPr/>
            </a:pPr>
            <a:r>
              <a:rPr lang="en-GB" sz="2000" b="1" dirty="0" smtClean="0">
                <a:solidFill>
                  <a:srgbClr val="009999"/>
                </a:solidFill>
                <a:latin typeface="Verdana" pitchFamily="34" charset="0"/>
                <a:ea typeface="Verdana" pitchFamily="34" charset="0"/>
                <a:cs typeface="Verdana" pitchFamily="34" charset="0"/>
              </a:rPr>
              <a:t>UPDATE MESSAGE</a:t>
            </a:r>
          </a:p>
          <a:p>
            <a:pPr marL="342900" marR="0" lvl="0" indent="-342900" algn="l" defTabSz="914400" rtl="0" eaLnBrk="1" fontAlgn="auto" latinLnBrk="0" hangingPunct="1">
              <a:lnSpc>
                <a:spcPct val="100000"/>
              </a:lnSpc>
              <a:spcBef>
                <a:spcPct val="20000"/>
              </a:spcBef>
              <a:spcAft>
                <a:spcPts val="0"/>
              </a:spcAft>
              <a:buClrTx/>
              <a:buSzTx/>
              <a:tabLst/>
              <a:defRPr/>
            </a:pPr>
            <a:endParaRPr lang="en-GB" sz="1600" b="1" dirty="0" smtClean="0">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8. Badge Readers</a:t>
            </a:r>
          </a:p>
          <a:p>
            <a:pPr marL="342900" lvl="0" indent="-342900" fontAlgn="base">
              <a:spcBef>
                <a:spcPct val="20000"/>
              </a:spcBef>
              <a:spcAft>
                <a:spcPct val="0"/>
              </a:spcAft>
              <a:defRPr/>
            </a:pPr>
            <a:r>
              <a:rPr lang="en-GB" sz="1600" b="1" dirty="0" smtClean="0">
                <a:latin typeface="Verdana" pitchFamily="34" charset="0"/>
                <a:ea typeface="Verdana" pitchFamily="34" charset="0"/>
                <a:cs typeface="Verdana" pitchFamily="34" charset="0"/>
              </a:rPr>
              <a:t>	</a:t>
            </a:r>
            <a:r>
              <a:rPr lang="en-GB" sz="1400" kern="0" dirty="0" smtClean="0">
                <a:latin typeface="Verdana" pitchFamily="34" charset="0"/>
                <a:ea typeface="Verdana" pitchFamily="34" charset="0"/>
                <a:cs typeface="Verdana" pitchFamily="34" charset="0"/>
              </a:rPr>
              <a:t>Recording a prospective customer’s information can be done by using one of the </a:t>
            </a:r>
            <a:r>
              <a:rPr lang="en-GB" sz="1400" kern="0" dirty="0" err="1" smtClean="0">
                <a:latin typeface="Verdana" pitchFamily="34" charset="0"/>
                <a:ea typeface="Verdana" pitchFamily="34" charset="0"/>
                <a:cs typeface="Verdana" pitchFamily="34" charset="0"/>
              </a:rPr>
              <a:t>EuroPRevent</a:t>
            </a:r>
            <a:r>
              <a:rPr lang="en-GB" sz="1400" kern="0" dirty="0" smtClean="0">
                <a:latin typeface="Verdana" pitchFamily="34" charset="0"/>
                <a:ea typeface="Verdana" pitchFamily="34" charset="0"/>
                <a:cs typeface="Verdana" pitchFamily="34" charset="0"/>
              </a:rPr>
              <a:t> 2012 Badge Readers. There are two models available:</a:t>
            </a:r>
          </a:p>
          <a:p>
            <a:pPr marL="342900" lvl="0" indent="-342900" fontAlgn="base">
              <a:spcBef>
                <a:spcPct val="20000"/>
              </a:spcBef>
              <a:spcAft>
                <a:spcPct val="0"/>
              </a:spcAft>
              <a:buFontTx/>
              <a:buChar char="•"/>
              <a:defRPr/>
            </a:pPr>
            <a:endParaRPr lang="en-GB" sz="1400" kern="0" dirty="0" smtClean="0">
              <a:latin typeface="Verdana" pitchFamily="34" charset="0"/>
              <a:ea typeface="Verdana" pitchFamily="34" charset="0"/>
              <a:cs typeface="Verdana" pitchFamily="34" charset="0"/>
            </a:endParaRPr>
          </a:p>
          <a:p>
            <a:pPr marL="342900" lvl="0" indent="-342900" fontAlgn="base">
              <a:spcBef>
                <a:spcPct val="20000"/>
              </a:spcBef>
              <a:spcAft>
                <a:spcPct val="0"/>
              </a:spcAft>
              <a:buFont typeface="Arial" pitchFamily="34" charset="0"/>
              <a:buChar char="•"/>
              <a:defRPr/>
            </a:pPr>
            <a:r>
              <a:rPr lang="fr-FR" sz="1400" kern="0" dirty="0" smtClean="0">
                <a:latin typeface="Verdana" pitchFamily="34" charset="0"/>
                <a:ea typeface="Verdana" pitchFamily="34" charset="0"/>
                <a:cs typeface="Verdana" pitchFamily="34" charset="0"/>
              </a:rPr>
              <a:t> </a:t>
            </a:r>
            <a:r>
              <a:rPr lang="fr-FR" sz="1400" kern="0" dirty="0" err="1" smtClean="0">
                <a:latin typeface="Verdana" pitchFamily="34" charset="0"/>
                <a:ea typeface="Verdana" pitchFamily="34" charset="0"/>
                <a:cs typeface="Verdana" pitchFamily="34" charset="0"/>
              </a:rPr>
              <a:t>Classic</a:t>
            </a:r>
            <a:r>
              <a:rPr lang="fr-FR" sz="1400" kern="0" dirty="0" smtClean="0">
                <a:latin typeface="Verdana" pitchFamily="34" charset="0"/>
                <a:ea typeface="Verdana" pitchFamily="34" charset="0"/>
                <a:cs typeface="Verdana" pitchFamily="34" charset="0"/>
              </a:rPr>
              <a:t> Badge Reader:</a:t>
            </a:r>
          </a:p>
          <a:p>
            <a:pPr marL="342900" indent="-342900" fontAlgn="base">
              <a:spcBef>
                <a:spcPct val="20000"/>
              </a:spcBef>
              <a:spcAft>
                <a:spcPct val="0"/>
              </a:spcAft>
              <a:defRPr/>
            </a:pPr>
            <a:r>
              <a:rPr lang="fr-FR" sz="1400" kern="0" dirty="0" smtClean="0">
                <a:latin typeface="Verdana" pitchFamily="34" charset="0"/>
                <a:ea typeface="Verdana" pitchFamily="34" charset="0"/>
                <a:cs typeface="Verdana" pitchFamily="34" charset="0"/>
              </a:rPr>
              <a:t>     </a:t>
            </a:r>
            <a:r>
              <a:rPr lang="fr-FR" sz="1400" kern="0" dirty="0" smtClean="0">
                <a:latin typeface="Verdana" pitchFamily="34" charset="0"/>
                <a:ea typeface="Verdana" pitchFamily="34" charset="0"/>
                <a:cs typeface="Verdana" pitchFamily="34" charset="0"/>
                <a:hlinkClick r:id="rId3"/>
              </a:rPr>
              <a:t>http://www.escexhibition.org/EuroPRevent2012/Badge%20Reader%20Library/key4lead%20Classic%20Badge%20Reader.pdf</a:t>
            </a:r>
            <a:endParaRPr lang="fr-FR" sz="1400" kern="0" dirty="0" smtClean="0">
              <a:latin typeface="Verdana" pitchFamily="34" charset="0"/>
              <a:ea typeface="Verdana" pitchFamily="34" charset="0"/>
              <a:cs typeface="Verdana" pitchFamily="34" charset="0"/>
            </a:endParaRPr>
          </a:p>
          <a:p>
            <a:pPr marL="342900" lvl="0" indent="-342900" fontAlgn="base">
              <a:spcBef>
                <a:spcPct val="20000"/>
              </a:spcBef>
              <a:spcAft>
                <a:spcPct val="0"/>
              </a:spcAft>
              <a:defRPr/>
            </a:pPr>
            <a:endParaRPr lang="fr-FR" sz="1400" kern="0" dirty="0" smtClean="0">
              <a:latin typeface="Verdana" pitchFamily="34" charset="0"/>
              <a:ea typeface="Verdana" pitchFamily="34" charset="0"/>
              <a:cs typeface="Verdana" pitchFamily="34" charset="0"/>
            </a:endParaRPr>
          </a:p>
          <a:p>
            <a:pPr marL="342900" lvl="0" indent="-342900" fontAlgn="base">
              <a:spcBef>
                <a:spcPct val="20000"/>
              </a:spcBef>
              <a:spcAft>
                <a:spcPct val="0"/>
              </a:spcAft>
              <a:buFont typeface="Arial" pitchFamily="34" charset="0"/>
              <a:buChar char="•"/>
              <a:defRPr/>
            </a:pPr>
            <a:r>
              <a:rPr lang="fr-FR" sz="1400" kern="0" dirty="0" smtClean="0">
                <a:latin typeface="Verdana" pitchFamily="34" charset="0"/>
                <a:ea typeface="Verdana" pitchFamily="34" charset="0"/>
                <a:cs typeface="Verdana" pitchFamily="34" charset="0"/>
              </a:rPr>
              <a:t>New Advanced Badge Reader:</a:t>
            </a:r>
          </a:p>
          <a:p>
            <a:pPr marL="342900" lvl="0" indent="-342900">
              <a:spcBef>
                <a:spcPct val="20000"/>
              </a:spcBef>
            </a:pPr>
            <a:r>
              <a:rPr lang="en-GB" sz="1400" dirty="0" smtClean="0">
                <a:latin typeface="Verdana" pitchFamily="34" charset="0"/>
                <a:ea typeface="Verdana" pitchFamily="34" charset="0"/>
                <a:cs typeface="Verdana" pitchFamily="34" charset="0"/>
              </a:rPr>
              <a:t>        </a:t>
            </a:r>
            <a:r>
              <a:rPr lang="en-GB" sz="1400" dirty="0" smtClean="0">
                <a:latin typeface="Verdana" pitchFamily="34" charset="0"/>
                <a:ea typeface="Verdana" pitchFamily="34" charset="0"/>
                <a:cs typeface="Verdana" pitchFamily="34" charset="0"/>
                <a:hlinkClick r:id="rId4"/>
              </a:rPr>
              <a:t>http://www.escexhibition.org/EuroPRevent2012/Badge%20Reader%20Library/key4lead%20Advanced%20Badge%20Reader.pdf</a:t>
            </a:r>
            <a:endParaRPr kumimoji="0" lang="en-GB" sz="140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p:txBody>
      </p:sp>
      <p:pic>
        <p:nvPicPr>
          <p:cNvPr id="5" name="PICT0010.avi">
            <a:hlinkClick r:id="" action="ppaction://media"/>
            <a:hlinkHover r:id="" action="ppaction://ole?verb=0"/>
          </p:cNvPr>
          <p:cNvPicPr>
            <a:picLocks noRot="1" noChangeAspect="1" noChangeArrowheads="1"/>
          </p:cNvPicPr>
          <p:nvPr>
            <a:videoFile r:link="rId1"/>
          </p:nvPr>
        </p:nvPicPr>
        <p:blipFill>
          <a:blip r:embed="rId5" cstate="print"/>
          <a:srcRect/>
          <a:stretch>
            <a:fillRect/>
          </a:stretch>
        </p:blipFill>
        <p:spPr bwMode="auto">
          <a:xfrm>
            <a:off x="5786446" y="5089288"/>
            <a:ext cx="3034026" cy="1648172"/>
          </a:xfrm>
          <a:prstGeom prst="rect">
            <a:avLst/>
          </a:prstGeom>
          <a:noFill/>
          <a:ln w="9525">
            <a:noFill/>
            <a:miter lim="800000"/>
            <a:headEnd/>
            <a:tailEnd/>
          </a:ln>
        </p:spPr>
      </p:pic>
      <p:pic>
        <p:nvPicPr>
          <p:cNvPr id="7" name="Picture 6" descr="Header Eprevent2012.jpg"/>
          <p:cNvPicPr>
            <a:picLocks noChangeAspect="1"/>
          </p:cNvPicPr>
          <p:nvPr/>
        </p:nvPicPr>
        <p:blipFill>
          <a:blip r:embed="rId6"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p:cTn id="12"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539552" y="1329136"/>
            <a:ext cx="7959753" cy="5052192"/>
          </a:xfrm>
          <a:prstGeom prst="rect">
            <a:avLst/>
          </a:prstGeom>
        </p:spPr>
        <p:txBody>
          <a:bodyPr/>
          <a:lstStyle/>
          <a:p>
            <a:pPr marL="342900" indent="-342900" algn="ctr">
              <a:spcBef>
                <a:spcPct val="20000"/>
              </a:spcBef>
              <a:defRPr/>
            </a:pPr>
            <a:r>
              <a:rPr lang="en-GB" sz="2000" b="1" dirty="0" smtClean="0">
                <a:solidFill>
                  <a:srgbClr val="009999"/>
                </a:solidFill>
                <a:latin typeface="Verdana" pitchFamily="34" charset="0"/>
                <a:ea typeface="Verdana" pitchFamily="34" charset="0"/>
                <a:cs typeface="Verdana" pitchFamily="34" charset="0"/>
              </a:rPr>
              <a:t>UPDATE MESSAGE</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lang="en-GB" sz="1600" b="1" dirty="0" smtClean="0">
                <a:latin typeface="Verdana" pitchFamily="34" charset="0"/>
                <a:ea typeface="Verdana" pitchFamily="34" charset="0"/>
                <a:cs typeface="Verdana" pitchFamily="34" charset="0"/>
              </a:rPr>
              <a:t>9</a:t>
            </a: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Stand Design and Activities Approval</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6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Stand Drawings and Designs</a:t>
            </a:r>
          </a:p>
          <a:p>
            <a:pPr marL="342900" indent="-342900">
              <a:spcBef>
                <a:spcPct val="20000"/>
              </a:spcBef>
              <a:defRPr/>
            </a:pPr>
            <a:r>
              <a:rPr lang="en-GB" sz="1200" dirty="0" smtClean="0">
                <a:latin typeface="Verdana" pitchFamily="34" charset="0"/>
                <a:ea typeface="Verdana" pitchFamily="34" charset="0"/>
                <a:cs typeface="Verdana" pitchFamily="34" charset="0"/>
              </a:rPr>
              <a:t>	</a:t>
            </a:r>
            <a:r>
              <a:rPr kumimoji="0" lang="en-GB" sz="120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t>
            </a:r>
            <a:endParaRPr lang="en-GB" sz="1200" dirty="0" smtClean="0">
              <a:latin typeface="Verdana" pitchFamily="34" charset="0"/>
              <a:ea typeface="Verdana" pitchFamily="34" charset="0"/>
              <a:cs typeface="Verdana" pitchFamily="34" charset="0"/>
            </a:endParaRPr>
          </a:p>
          <a:p>
            <a:r>
              <a:rPr lang="en-US" sz="1200" dirty="0" smtClean="0">
                <a:latin typeface="Verdana" pitchFamily="34" charset="0"/>
                <a:ea typeface="Verdana" pitchFamily="34" charset="0"/>
                <a:cs typeface="Verdana" pitchFamily="34" charset="0"/>
              </a:rPr>
              <a:t>	- Exhibits must be displayed on stands for the entire duration of the exhibition; display 	of products other than those listed in the application is not permitted. </a:t>
            </a:r>
          </a:p>
          <a:p>
            <a:r>
              <a:rPr lang="en-US" sz="1200" dirty="0" smtClean="0">
                <a:latin typeface="Verdana" pitchFamily="34" charset="0"/>
                <a:ea typeface="Verdana" pitchFamily="34" charset="0"/>
                <a:cs typeface="Verdana" pitchFamily="34" charset="0"/>
              </a:rPr>
              <a:t>	- EuroPRevent 2012 Secretariat is entitled to have exhibits removed from the stand if 	their display runs counter to the principles of fair competition or does not comply with 	the display </a:t>
            </a:r>
            <a:r>
              <a:rPr lang="en-US" sz="1200" dirty="0" err="1" smtClean="0">
                <a:latin typeface="Verdana" pitchFamily="34" charset="0"/>
                <a:ea typeface="Verdana" pitchFamily="34" charset="0"/>
                <a:cs typeface="Verdana" pitchFamily="34" charset="0"/>
              </a:rPr>
              <a:t>programme</a:t>
            </a:r>
            <a:r>
              <a:rPr lang="en-US" sz="1200" dirty="0" smtClean="0">
                <a:latin typeface="Verdana" pitchFamily="34" charset="0"/>
                <a:ea typeface="Verdana" pitchFamily="34" charset="0"/>
                <a:cs typeface="Verdana" pitchFamily="34" charset="0"/>
              </a:rPr>
              <a:t>. </a:t>
            </a:r>
          </a:p>
          <a:p>
            <a:r>
              <a:rPr lang="en-US" sz="1200" dirty="0" smtClean="0">
                <a:latin typeface="Verdana" pitchFamily="34" charset="0"/>
                <a:ea typeface="Verdana" pitchFamily="34" charset="0"/>
                <a:cs typeface="Verdana" pitchFamily="34" charset="0"/>
              </a:rPr>
              <a:t>	- Details of prices, given in the form of signboards or stand lettering, are not permitted, 	nor are references to sales of products already affected or details of suppliers and 	customers. </a:t>
            </a:r>
          </a:p>
          <a:p>
            <a:pPr marL="342900" indent="-342900">
              <a:spcBef>
                <a:spcPct val="20000"/>
              </a:spcBef>
              <a:defRPr/>
            </a:pPr>
            <a:r>
              <a:rPr lang="en-GB" sz="1400" dirty="0" smtClean="0">
                <a:latin typeface="Verdana" pitchFamily="34" charset="0"/>
                <a:ea typeface="Verdana" pitchFamily="34" charset="0"/>
                <a:cs typeface="Verdana" pitchFamily="34" charset="0"/>
              </a:rPr>
              <a:t>	</a:t>
            </a:r>
            <a:endPar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indent="-342900">
              <a:spcBef>
                <a:spcPct val="20000"/>
              </a:spcBef>
              <a:defRPr/>
            </a:pPr>
            <a:r>
              <a:rPr lang="en-GB" sz="1400" dirty="0" smtClean="0">
                <a:latin typeface="Verdana" pitchFamily="34" charset="0"/>
                <a:ea typeface="Verdana" pitchFamily="34" charset="0"/>
                <a:cs typeface="Verdana" pitchFamily="34" charset="0"/>
              </a:rPr>
              <a:t>	</a:t>
            </a: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Stand Giveaways and Activities</a:t>
            </a:r>
          </a:p>
          <a:p>
            <a:pPr marL="342900" lvl="0" indent="-342900">
              <a:spcBef>
                <a:spcPct val="20000"/>
              </a:spcBef>
            </a:pPr>
            <a:r>
              <a:rPr kumimoji="0" lang="en-GB" sz="16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t>
            </a:r>
            <a:r>
              <a:rPr lang="en-US" sz="1400" dirty="0" smtClean="0">
                <a:latin typeface="Verdana" pitchFamily="34" charset="0"/>
                <a:ea typeface="Verdana" pitchFamily="34" charset="0"/>
                <a:cs typeface="Verdana" pitchFamily="34" charset="0"/>
              </a:rPr>
              <a:t>Please inform the ESC of your planned Stand Activity and Giveaways by sending the Stand Activity form available on:</a:t>
            </a:r>
          </a:p>
          <a:p>
            <a:pPr marL="342900" lvl="0" indent="-342900">
              <a:spcBef>
                <a:spcPct val="20000"/>
              </a:spcBef>
            </a:pPr>
            <a:r>
              <a:rPr lang="en-US" sz="1400" dirty="0" smtClean="0">
                <a:latin typeface="Verdana" pitchFamily="34" charset="0"/>
                <a:ea typeface="Verdana" pitchFamily="34" charset="0"/>
                <a:cs typeface="Verdana" pitchFamily="34" charset="0"/>
              </a:rPr>
              <a:t>	</a:t>
            </a:r>
            <a:r>
              <a:rPr lang="en-US" sz="1400" dirty="0" smtClean="0">
                <a:latin typeface="Verdana" pitchFamily="34" charset="0"/>
                <a:ea typeface="Verdana" pitchFamily="34" charset="0"/>
                <a:cs typeface="Verdana" pitchFamily="34" charset="0"/>
                <a:hlinkClick r:id="rId2"/>
              </a:rPr>
              <a:t>http://www.escexhibition.org/EuroPRevent2012</a:t>
            </a:r>
            <a:endParaRPr lang="en-US" sz="1400" b="1" dirty="0" smtClean="0">
              <a:latin typeface="Verdana" pitchFamily="34" charset="0"/>
              <a:ea typeface="Verdana" pitchFamily="34" charset="0"/>
              <a:cs typeface="Verdana" pitchFamily="34" charset="0"/>
            </a:endParaRPr>
          </a:p>
          <a:p>
            <a:pPr marL="342900" lvl="0" indent="-342900">
              <a:spcBef>
                <a:spcPct val="20000"/>
              </a:spcBef>
            </a:pPr>
            <a:r>
              <a:rPr lang="en-US" sz="1400" b="1" dirty="0" smtClean="0">
                <a:latin typeface="Verdana" pitchFamily="34" charset="0"/>
                <a:ea typeface="Verdana" pitchFamily="34" charset="0"/>
                <a:cs typeface="Verdana" pitchFamily="34" charset="0"/>
              </a:rPr>
              <a:t>	Please note that stand activities should adhere to the rules stated in the Guidelines</a:t>
            </a:r>
            <a:endParaRPr kumimoji="0" lang="en-GB" sz="1400" b="0"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p:txBody>
      </p:sp>
      <p:pic>
        <p:nvPicPr>
          <p:cNvPr id="5" name="Picture 4" descr="Header Eprevent2012.jpg"/>
          <p:cNvPicPr>
            <a:picLocks noChangeAspect="1"/>
          </p:cNvPicPr>
          <p:nvPr/>
        </p:nvPicPr>
        <p:blipFill>
          <a:blip r:embed="rId3"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899592" y="1412776"/>
            <a:ext cx="7488238" cy="5112568"/>
          </a:xfrm>
          <a:prstGeom prst="rect">
            <a:avLst/>
          </a:prstGeom>
        </p:spPr>
        <p:txBody>
          <a:bodyPr/>
          <a:lstStyle/>
          <a:p>
            <a:pPr marL="342900" indent="-342900" algn="ctr">
              <a:lnSpc>
                <a:spcPct val="80000"/>
              </a:lnSpc>
              <a:spcBef>
                <a:spcPct val="20000"/>
              </a:spcBef>
              <a:defRPr/>
            </a:pPr>
            <a:r>
              <a:rPr lang="en-GB" sz="2000" b="1" dirty="0" smtClean="0">
                <a:solidFill>
                  <a:srgbClr val="009999"/>
                </a:solidFill>
                <a:latin typeface="Verdana" pitchFamily="34" charset="0"/>
                <a:ea typeface="Verdana" pitchFamily="34" charset="0"/>
                <a:cs typeface="Verdana" pitchFamily="34" charset="0"/>
              </a:rPr>
              <a:t>UPDATE MESSAGE</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10. Important Reminders</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600" b="1" i="0"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r>
              <a:rPr lang="fr-FR" sz="1600" b="1" dirty="0" smtClean="0">
                <a:latin typeface="Verdana" pitchFamily="34" charset="0"/>
                <a:ea typeface="Verdana" pitchFamily="34" charset="0"/>
                <a:cs typeface="Verdana" pitchFamily="34" charset="0"/>
              </a:rPr>
              <a:t>Access</a:t>
            </a:r>
          </a:p>
          <a:p>
            <a:endParaRPr lang="fr-FR" sz="1600" b="1" u="sng"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The Congress is only accessible to certified healthcare professionals, associated press, industry representatives and other stakeholders in the science, management and prevention of cardiovascular disease.</a:t>
            </a:r>
            <a:endPar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endParaRPr lang="en-GB" sz="1600" b="1" dirty="0" smtClean="0">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Payment</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Please note that payment for stand rental must be made in full before the event.</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Smoking</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Smoking is </a:t>
            </a:r>
            <a:r>
              <a:rPr lang="en-GB" sz="1400" dirty="0" smtClean="0">
                <a:latin typeface="Verdana" pitchFamily="34" charset="0"/>
                <a:ea typeface="Verdana" pitchFamily="34" charset="0"/>
                <a:cs typeface="Verdana" pitchFamily="34" charset="0"/>
              </a:rPr>
              <a:t>strictly forbidden</a:t>
            </a:r>
            <a:r>
              <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anywhere in the building.</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Alcohol</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80000"/>
              </a:lnSpc>
              <a:spcBef>
                <a:spcPct val="20000"/>
              </a:spcBef>
              <a:spcAft>
                <a:spcPts val="0"/>
              </a:spcAft>
              <a:buClrTx/>
              <a:buSzTx/>
              <a:tabLst/>
              <a:defRPr/>
            </a:pPr>
            <a:r>
              <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Exhibitors must not serve any alcoholic beverages from the stand.</a:t>
            </a:r>
          </a:p>
          <a:p>
            <a:pPr marL="342900" marR="0" lvl="0" indent="-342900" algn="l" defTabSz="914400" rtl="0" eaLnBrk="1" fontAlgn="auto" latinLnBrk="0" hangingPunct="1">
              <a:lnSpc>
                <a:spcPct val="80000"/>
              </a:lnSpc>
              <a:spcBef>
                <a:spcPct val="20000"/>
              </a:spcBef>
              <a:spcAft>
                <a:spcPts val="0"/>
              </a:spcAft>
              <a:buClrTx/>
              <a:buSzTx/>
              <a:tabLst/>
              <a:defRPr/>
            </a:pPr>
            <a:endParaRPr kumimoji="0" lang="en-GB" sz="16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p:txBody>
      </p:sp>
      <p:pic>
        <p:nvPicPr>
          <p:cNvPr id="6" name="Picture 5" descr="Header Eprevent2012.jpg"/>
          <p:cNvPicPr>
            <a:picLocks noChangeAspect="1"/>
          </p:cNvPicPr>
          <p:nvPr/>
        </p:nvPicPr>
        <p:blipFill>
          <a:blip r:embed="rId2"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395536" y="1325070"/>
            <a:ext cx="8217080" cy="5272282"/>
          </a:xfrm>
          <a:prstGeom prst="rect">
            <a:avLst/>
          </a:prstGeom>
        </p:spPr>
        <p:txBody>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fr-FR" sz="2000" b="1" i="0" u="none" strike="noStrike" kern="1200" cap="none" spc="0" normalizeH="0" baseline="0" noProof="0" dirty="0" smtClean="0">
                <a:ln>
                  <a:noFill/>
                </a:ln>
                <a:solidFill>
                  <a:srgbClr val="009999"/>
                </a:solidFill>
                <a:effectLst/>
                <a:uLnTx/>
                <a:uFillTx/>
                <a:latin typeface="Verdana" pitchFamily="34" charset="0"/>
                <a:ea typeface="Verdana" pitchFamily="34" charset="0"/>
                <a:cs typeface="Verdana" pitchFamily="34" charset="0"/>
              </a:rPr>
              <a:t>UPDATE MESSAGE</a:t>
            </a:r>
            <a:endParaRPr kumimoji="0" lang="en-GB" sz="2000" b="1" i="0" u="none" strike="noStrike" kern="1200" cap="none" spc="0" normalizeH="0" baseline="0" noProof="0" dirty="0" smtClean="0">
              <a:ln>
                <a:noFill/>
              </a:ln>
              <a:solidFill>
                <a:srgbClr val="009999"/>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Catering</a:t>
            </a:r>
            <a:endParaRPr lang="en-GB" sz="1600" b="1" dirty="0" smtClean="0">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2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lvl="0" indent="-342900">
              <a:spcBef>
                <a:spcPct val="20000"/>
              </a:spcBef>
              <a:defRPr/>
            </a:pPr>
            <a:r>
              <a:rPr lang="en-GB" sz="1400" dirty="0" smtClean="0">
                <a:latin typeface="Verdana" pitchFamily="34" charset="0"/>
                <a:ea typeface="Verdana" pitchFamily="34" charset="0"/>
                <a:cs typeface="Verdana" pitchFamily="34" charset="0"/>
              </a:rPr>
              <a:t>Please note that it is forbidden to take food and/or drinks into the building or to keep</a:t>
            </a:r>
          </a:p>
          <a:p>
            <a:pPr marL="342900" lvl="0" indent="-342900">
              <a:spcBef>
                <a:spcPct val="20000"/>
              </a:spcBef>
              <a:defRPr/>
            </a:pPr>
            <a:r>
              <a:rPr lang="en-GB" sz="1400" dirty="0" smtClean="0">
                <a:latin typeface="Verdana" pitchFamily="34" charset="0"/>
                <a:ea typeface="Verdana" pitchFamily="34" charset="0"/>
                <a:cs typeface="Verdana" pitchFamily="34" charset="0"/>
              </a:rPr>
              <a:t>them on the premises unless ordered through the official caterer: </a:t>
            </a:r>
          </a:p>
          <a:p>
            <a:pPr marL="342900" lvl="0" indent="-342900">
              <a:spcBef>
                <a:spcPct val="20000"/>
              </a:spcBef>
              <a:defRPr/>
            </a:pPr>
            <a:r>
              <a:rPr lang="en-GB" sz="1400" dirty="0" smtClean="0">
                <a:latin typeface="Verdana" pitchFamily="34" charset="0"/>
                <a:ea typeface="Verdana" pitchFamily="34" charset="0"/>
                <a:cs typeface="Verdana" pitchFamily="34" charset="0"/>
              </a:rPr>
              <a:t>	</a:t>
            </a:r>
            <a:r>
              <a:rPr lang="en-GB" sz="1400" dirty="0" smtClean="0">
                <a:latin typeface="Verdana" pitchFamily="34" charset="0"/>
                <a:ea typeface="Verdana" pitchFamily="34" charset="0"/>
                <a:cs typeface="Verdana" pitchFamily="34" charset="0"/>
                <a:hlinkClick r:id="rId2"/>
              </a:rPr>
              <a:t>http://www.escexhibition.org/EuroPRevent2012/Stand%20Services%20Download%20Area/Online%20Stand%20Services%20Order.pdf</a:t>
            </a:r>
            <a:endParaRPr lang="en-GB" sz="1400" dirty="0" smtClean="0">
              <a:latin typeface="Verdana" pitchFamily="34" charset="0"/>
              <a:ea typeface="Verdana" pitchFamily="34" charset="0"/>
              <a:cs typeface="Verdana" pitchFamily="34" charset="0"/>
            </a:endParaRPr>
          </a:p>
          <a:p>
            <a:pPr marL="342900" lvl="0" indent="-342900">
              <a:spcBef>
                <a:spcPct val="20000"/>
              </a:spcBef>
              <a:defRPr/>
            </a:pPr>
            <a:endParaRPr lang="en-GB" sz="1400" dirty="0" smtClean="0">
              <a:latin typeface="Verdana" pitchFamily="34" charset="0"/>
              <a:ea typeface="Verdana" pitchFamily="34" charset="0"/>
              <a:cs typeface="Verdana" pitchFamily="34" charset="0"/>
            </a:endParaRPr>
          </a:p>
          <a:p>
            <a:pPr marL="342900" indent="-342900">
              <a:spcBef>
                <a:spcPct val="20000"/>
              </a:spcBef>
              <a:defRPr/>
            </a:pPr>
            <a:r>
              <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Distribution of promotional material, directions etc. from the stand</a:t>
            </a:r>
          </a:p>
          <a:p>
            <a:endParaRPr lang="en-US" sz="12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CCD Services has the exclusive right to serve food and beverages within the exhibition area. Prior permission shall be obtained from ESC for any distribution of food and beverage samples. The CCD Services must make sure that the rules and regulations laid down by the Irish authorities are observed. However, Exhibitors are allowed to establish serving areas at their stand, but only after approval by and according to specifications laid down by the CCD Services. </a:t>
            </a:r>
          </a:p>
          <a:p>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Exhibitors are allowed to hand out food and beverage samples of their own products under conditions. Under no circumstances will the exhibitors be allowed to sell food or beverages from their stand. All food &amp; drink offered in the exhibition must be arranged via the official caterer. </a:t>
            </a:r>
          </a:p>
          <a:p>
            <a:r>
              <a:rPr lang="en-US" sz="1400" dirty="0" smtClean="0">
                <a:latin typeface="Verdana" pitchFamily="34" charset="0"/>
                <a:ea typeface="Verdana" pitchFamily="34" charset="0"/>
                <a:cs typeface="Verdana" pitchFamily="34" charset="0"/>
              </a:rPr>
              <a:t>Orders should be made via the CCD online services. </a:t>
            </a:r>
            <a:endParaRPr kumimoji="0" lang="en-GB" sz="1400" b="0"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p:txBody>
      </p:sp>
      <p:pic>
        <p:nvPicPr>
          <p:cNvPr id="5" name="Picture 4" descr="Header Eprevent2012.jpg"/>
          <p:cNvPicPr>
            <a:picLocks noChangeAspect="1"/>
          </p:cNvPicPr>
          <p:nvPr/>
        </p:nvPicPr>
        <p:blipFill>
          <a:blip r:embed="rId3"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07504" y="1700213"/>
            <a:ext cx="8856984" cy="4872059"/>
          </a:xfrm>
          <a:prstGeom prst="rect">
            <a:avLst/>
          </a:prstGeom>
        </p:spPr>
        <p:txBody>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fr-FR" sz="2000" b="1" i="0" u="none" strike="noStrike" kern="1200" cap="none" spc="0" normalizeH="0" baseline="0" noProof="0" dirty="0" smtClean="0">
                <a:ln>
                  <a:noFill/>
                </a:ln>
                <a:solidFill>
                  <a:srgbClr val="009999"/>
                </a:solidFill>
                <a:effectLst/>
                <a:uLnTx/>
                <a:uFillTx/>
                <a:latin typeface="Verdana" pitchFamily="34" charset="0"/>
                <a:ea typeface="Verdana" pitchFamily="34" charset="0"/>
                <a:cs typeface="Verdana" pitchFamily="34" charset="0"/>
              </a:rPr>
              <a:t>UPDATE</a:t>
            </a:r>
            <a:r>
              <a:rPr kumimoji="0" lang="fr-FR" sz="2000" b="1" i="0" u="none" strike="noStrike" kern="1200" cap="none" spc="0" normalizeH="0" noProof="0" dirty="0" smtClean="0">
                <a:ln>
                  <a:noFill/>
                </a:ln>
                <a:solidFill>
                  <a:srgbClr val="009999"/>
                </a:solidFill>
                <a:effectLst/>
                <a:uLnTx/>
                <a:uFillTx/>
                <a:latin typeface="Verdana" pitchFamily="34" charset="0"/>
                <a:ea typeface="Verdana" pitchFamily="34" charset="0"/>
                <a:cs typeface="Verdana" pitchFamily="34" charset="0"/>
              </a:rPr>
              <a:t> MESSAGE</a:t>
            </a:r>
            <a:endParaRPr kumimoji="0" lang="en-GB" sz="2000" b="1" i="0" u="none" strike="noStrike" kern="1200" cap="none" spc="0" normalizeH="0" baseline="0" noProof="0" dirty="0" smtClean="0">
              <a:ln>
                <a:noFill/>
              </a:ln>
              <a:solidFill>
                <a:srgbClr val="009999"/>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endParaRPr lang="en-GB" sz="1600" b="1" dirty="0" smtClean="0">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6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11. Future ESC Congresses</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400" b="1"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342900" indent="-342900">
              <a:spcBef>
                <a:spcPct val="20000"/>
              </a:spcBef>
              <a:buFont typeface="Arial" pitchFamily="34" charset="0"/>
              <a:buChar char="•"/>
              <a:defRPr/>
            </a:pPr>
            <a:r>
              <a:rPr kumimoji="0" lang="en-GB" sz="1400" b="1" i="0" u="none" strike="noStrike" kern="1200" cap="none" spc="0" normalizeH="0" baseline="0" noProof="0" dirty="0" smtClean="0">
                <a:ln>
                  <a:noFill/>
                </a:ln>
                <a:effectLst/>
                <a:uLnTx/>
                <a:uFillTx/>
                <a:latin typeface="Verdana" pitchFamily="34" charset="0"/>
                <a:ea typeface="Verdana" pitchFamily="34" charset="0"/>
                <a:cs typeface="Verdana" pitchFamily="34" charset="0"/>
              </a:rPr>
              <a:t>Heart Failure 2012			</a:t>
            </a:r>
            <a:r>
              <a:rPr lang="en-US" sz="1400" b="1" noProof="0" dirty="0" smtClean="0">
                <a:latin typeface="Verdana" pitchFamily="34" charset="0"/>
                <a:ea typeface="Verdana" pitchFamily="34" charset="0"/>
                <a:cs typeface="Verdana" pitchFamily="34" charset="0"/>
              </a:rPr>
              <a:t>19</a:t>
            </a:r>
            <a:r>
              <a:rPr lang="en-US" sz="1400" b="1" dirty="0" smtClean="0">
                <a:latin typeface="Verdana" pitchFamily="34" charset="0"/>
                <a:ea typeface="Verdana" pitchFamily="34" charset="0"/>
                <a:cs typeface="Verdana" pitchFamily="34" charset="0"/>
              </a:rPr>
              <a:t> - 22 May 2012 , Belgrade – Serbia </a:t>
            </a:r>
          </a:p>
          <a:p>
            <a:pPr marL="342900" indent="-342900">
              <a:spcBef>
                <a:spcPct val="20000"/>
              </a:spcBef>
              <a:buFont typeface="Arial" pitchFamily="34" charset="0"/>
              <a:buChar char="•"/>
              <a:defRPr/>
            </a:pPr>
            <a:r>
              <a:rPr lang="es-ES" sz="1400" b="1" dirty="0" smtClean="0">
                <a:latin typeface="Verdana" pitchFamily="34" charset="0"/>
                <a:ea typeface="Verdana" pitchFamily="34" charset="0"/>
                <a:cs typeface="Verdana" pitchFamily="34" charset="0"/>
              </a:rPr>
              <a:t>ESC </a:t>
            </a:r>
            <a:r>
              <a:rPr lang="es-ES" sz="1400" b="1" dirty="0" err="1" smtClean="0">
                <a:latin typeface="Verdana" pitchFamily="34" charset="0"/>
                <a:ea typeface="Verdana" pitchFamily="34" charset="0"/>
                <a:cs typeface="Verdana" pitchFamily="34" charset="0"/>
              </a:rPr>
              <a:t>Congress</a:t>
            </a:r>
            <a:r>
              <a:rPr lang="es-ES" sz="1400" b="1" dirty="0" smtClean="0">
                <a:latin typeface="Verdana" pitchFamily="34" charset="0"/>
                <a:ea typeface="Verdana" pitchFamily="34" charset="0"/>
                <a:cs typeface="Verdana" pitchFamily="34" charset="0"/>
              </a:rPr>
              <a:t> 2012			25 -  29 </a:t>
            </a:r>
            <a:r>
              <a:rPr lang="es-ES" sz="1400" b="1" dirty="0" err="1" smtClean="0">
                <a:latin typeface="Verdana" pitchFamily="34" charset="0"/>
                <a:ea typeface="Verdana" pitchFamily="34" charset="0"/>
                <a:cs typeface="Verdana" pitchFamily="34" charset="0"/>
              </a:rPr>
              <a:t>August</a:t>
            </a:r>
            <a:r>
              <a:rPr lang="es-ES" sz="1400" b="1" dirty="0" smtClean="0">
                <a:latin typeface="Verdana" pitchFamily="34" charset="0"/>
                <a:ea typeface="Verdana" pitchFamily="34" charset="0"/>
                <a:cs typeface="Verdana" pitchFamily="34" charset="0"/>
              </a:rPr>
              <a:t> 2012, </a:t>
            </a:r>
            <a:r>
              <a:rPr lang="es-ES" sz="1400" b="1" dirty="0" err="1" smtClean="0">
                <a:latin typeface="Verdana" pitchFamily="34" charset="0"/>
                <a:ea typeface="Verdana" pitchFamily="34" charset="0"/>
                <a:cs typeface="Verdana" pitchFamily="34" charset="0"/>
              </a:rPr>
              <a:t>Munich</a:t>
            </a:r>
            <a:r>
              <a:rPr lang="es-ES" sz="1400" b="1" dirty="0" smtClean="0">
                <a:latin typeface="Verdana" pitchFamily="34" charset="0"/>
                <a:ea typeface="Verdana" pitchFamily="34" charset="0"/>
                <a:cs typeface="Verdana" pitchFamily="34" charset="0"/>
              </a:rPr>
              <a:t> – </a:t>
            </a:r>
            <a:r>
              <a:rPr lang="es-ES" sz="1400" b="1" dirty="0" err="1" smtClean="0">
                <a:latin typeface="Verdana" pitchFamily="34" charset="0"/>
                <a:ea typeface="Verdana" pitchFamily="34" charset="0"/>
                <a:cs typeface="Verdana" pitchFamily="34" charset="0"/>
              </a:rPr>
              <a:t>Germany</a:t>
            </a:r>
            <a:endParaRPr lang="es-ES" sz="1400" b="1" dirty="0" smtClean="0">
              <a:latin typeface="Verdana" pitchFamily="34" charset="0"/>
              <a:ea typeface="Verdana" pitchFamily="34" charset="0"/>
              <a:cs typeface="Verdana" pitchFamily="34" charset="0"/>
            </a:endParaRPr>
          </a:p>
          <a:p>
            <a:pPr marL="342900" indent="-342900">
              <a:spcBef>
                <a:spcPct val="20000"/>
              </a:spcBef>
              <a:buFont typeface="Arial" pitchFamily="34" charset="0"/>
              <a:buChar char="•"/>
              <a:defRPr/>
            </a:pPr>
            <a:r>
              <a:rPr lang="es-ES" sz="1400" b="1" dirty="0" err="1" smtClean="0">
                <a:latin typeface="Verdana" pitchFamily="34" charset="0"/>
                <a:ea typeface="Verdana" pitchFamily="34" charset="0"/>
                <a:cs typeface="Verdana" pitchFamily="34" charset="0"/>
              </a:rPr>
              <a:t>Acute</a:t>
            </a:r>
            <a:r>
              <a:rPr lang="es-ES" sz="1400" b="1" dirty="0" smtClean="0">
                <a:latin typeface="Verdana" pitchFamily="34" charset="0"/>
                <a:ea typeface="Verdana" pitchFamily="34" charset="0"/>
                <a:cs typeface="Verdana" pitchFamily="34" charset="0"/>
              </a:rPr>
              <a:t> </a:t>
            </a:r>
            <a:r>
              <a:rPr lang="es-ES" sz="1400" b="1" dirty="0" err="1" smtClean="0">
                <a:latin typeface="Verdana" pitchFamily="34" charset="0"/>
                <a:ea typeface="Verdana" pitchFamily="34" charset="0"/>
                <a:cs typeface="Verdana" pitchFamily="34" charset="0"/>
              </a:rPr>
              <a:t>Cardiace</a:t>
            </a:r>
            <a:r>
              <a:rPr lang="es-ES" sz="1400" b="1" dirty="0" smtClean="0">
                <a:latin typeface="Verdana" pitchFamily="34" charset="0"/>
                <a:ea typeface="Verdana" pitchFamily="34" charset="0"/>
                <a:cs typeface="Verdana" pitchFamily="34" charset="0"/>
              </a:rPr>
              <a:t> </a:t>
            </a:r>
            <a:r>
              <a:rPr lang="es-ES" sz="1400" b="1" dirty="0" err="1" smtClean="0">
                <a:latin typeface="Verdana" pitchFamily="34" charset="0"/>
                <a:ea typeface="Verdana" pitchFamily="34" charset="0"/>
                <a:cs typeface="Verdana" pitchFamily="34" charset="0"/>
              </a:rPr>
              <a:t>Care</a:t>
            </a:r>
            <a:r>
              <a:rPr lang="es-ES" sz="1400" b="1" dirty="0" smtClean="0">
                <a:latin typeface="Verdana" pitchFamily="34" charset="0"/>
                <a:ea typeface="Verdana" pitchFamily="34" charset="0"/>
                <a:cs typeface="Verdana" pitchFamily="34" charset="0"/>
              </a:rPr>
              <a:t> 2012		</a:t>
            </a:r>
            <a:r>
              <a:rPr lang="en-US" sz="1400" b="1" dirty="0" smtClean="0">
                <a:latin typeface="Verdana" pitchFamily="34" charset="0"/>
                <a:ea typeface="Verdana" pitchFamily="34" charset="0"/>
                <a:cs typeface="Verdana" pitchFamily="34" charset="0"/>
              </a:rPr>
              <a:t>20 - 22 October 2012 , Istanbul </a:t>
            </a:r>
            <a:r>
              <a:rPr lang="es-ES" sz="1400" b="1" dirty="0" smtClean="0">
                <a:latin typeface="Verdana" pitchFamily="34" charset="0"/>
                <a:ea typeface="Verdana" pitchFamily="34" charset="0"/>
                <a:cs typeface="Verdana" pitchFamily="34" charset="0"/>
              </a:rPr>
              <a:t>–</a:t>
            </a:r>
            <a:r>
              <a:rPr lang="en-US" sz="1400" b="1" dirty="0" smtClean="0">
                <a:latin typeface="Verdana" pitchFamily="34" charset="0"/>
                <a:ea typeface="Verdana" pitchFamily="34" charset="0"/>
                <a:cs typeface="Verdana" pitchFamily="34" charset="0"/>
              </a:rPr>
              <a:t> Turkey</a:t>
            </a:r>
            <a:endParaRPr lang="es-ES" sz="1400" b="1" dirty="0" smtClean="0">
              <a:latin typeface="Verdana" pitchFamily="34" charset="0"/>
              <a:ea typeface="Verdana" pitchFamily="34" charset="0"/>
              <a:cs typeface="Verdana" pitchFamily="34" charset="0"/>
            </a:endParaRPr>
          </a:p>
          <a:p>
            <a:pPr marL="342900" indent="-342900">
              <a:spcBef>
                <a:spcPct val="20000"/>
              </a:spcBef>
              <a:buFont typeface="Arial" pitchFamily="34" charset="0"/>
              <a:buChar char="•"/>
              <a:defRPr/>
            </a:pPr>
            <a:r>
              <a:rPr lang="en-GB" sz="1400" b="1" dirty="0" smtClean="0">
                <a:latin typeface="Verdana" pitchFamily="34" charset="0"/>
                <a:ea typeface="Verdana" pitchFamily="34" charset="0"/>
                <a:cs typeface="Verdana" pitchFamily="34" charset="0"/>
              </a:rPr>
              <a:t>EUROECHO 2012			7 – 10 December 2012, Athens - Greece</a:t>
            </a:r>
          </a:p>
          <a:p>
            <a:pPr marL="342900" indent="-342900">
              <a:spcBef>
                <a:spcPct val="20000"/>
              </a:spcBef>
              <a:defRPr/>
            </a:pPr>
            <a:endParaRPr lang="es-ES" sz="1400" b="1" dirty="0" smtClean="0">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If you have any questions about the Exhibition at </a:t>
            </a:r>
            <a:r>
              <a:rPr kumimoji="0" lang="en-GB" sz="1400" b="1" i="0" u="none" strike="noStrike" kern="1200" cap="none" spc="0" normalizeH="0" baseline="0" noProof="0" dirty="0" err="1" smtClean="0">
                <a:ln>
                  <a:noFill/>
                </a:ln>
                <a:solidFill>
                  <a:schemeClr val="tx1"/>
                </a:solidFill>
                <a:effectLst/>
                <a:uLnTx/>
                <a:uFillTx/>
                <a:latin typeface="Verdana" pitchFamily="34" charset="0"/>
                <a:ea typeface="Verdana" pitchFamily="34" charset="0"/>
                <a:cs typeface="Verdana" pitchFamily="34" charset="0"/>
              </a:rPr>
              <a:t>EuroPRevent</a:t>
            </a:r>
            <a:r>
              <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2012, please contact:</a:t>
            </a:r>
          </a:p>
          <a:p>
            <a:pPr marL="342900" marR="0" lvl="0" indent="-342900" algn="ctr" defTabSz="914400" rtl="0" eaLnBrk="1" fontAlgn="auto" latinLnBrk="0" hangingPunct="1">
              <a:lnSpc>
                <a:spcPct val="100000"/>
              </a:lnSpc>
              <a:spcBef>
                <a:spcPct val="20000"/>
              </a:spcBef>
              <a:spcAft>
                <a:spcPts val="0"/>
              </a:spcAft>
              <a:buClrTx/>
              <a:buSzTx/>
              <a:tabLst/>
              <a:defRPr/>
            </a:pPr>
            <a:endParaRPr lang="en-GB" sz="1400" b="1" dirty="0" smtClean="0">
              <a:latin typeface="Verdana" pitchFamily="34" charset="0"/>
              <a:ea typeface="Verdana" pitchFamily="34" charset="0"/>
              <a:cs typeface="Verdana" pitchFamily="34" charset="0"/>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1400" b="1" i="0" u="none" strike="noStrike" kern="1200" cap="none" spc="0" normalizeH="0" noProof="0" dirty="0" smtClean="0">
                <a:ln>
                  <a:noFill/>
                </a:ln>
                <a:solidFill>
                  <a:schemeClr val="tx1"/>
                </a:solidFill>
                <a:effectLst/>
                <a:uLnTx/>
                <a:uFillTx/>
                <a:latin typeface="Verdana" pitchFamily="34" charset="0"/>
                <a:ea typeface="Verdana" pitchFamily="34" charset="0"/>
                <a:cs typeface="Verdana" pitchFamily="34" charset="0"/>
              </a:rPr>
              <a:t> </a:t>
            </a:r>
            <a:r>
              <a:rPr lang="en-GB" sz="1400" b="1" dirty="0" err="1" smtClean="0">
                <a:latin typeface="Verdana" pitchFamily="34" charset="0"/>
                <a:ea typeface="Verdana" pitchFamily="34" charset="0"/>
                <a:cs typeface="Verdana" pitchFamily="34" charset="0"/>
                <a:hlinkClick r:id="rId2" tooltip="EEexhibition@escardio.org"/>
              </a:rPr>
              <a:t>EuroPRevente</a:t>
            </a:r>
            <a:r>
              <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hlinkClick r:id="rId2" tooltip="EEexhibition@escardio.org"/>
              </a:rPr>
              <a:t>xhibition@escardio.org</a:t>
            </a:r>
            <a:r>
              <a:rPr lang="en-GB" sz="1400" b="1" dirty="0" smtClean="0">
                <a:latin typeface="Verdana" pitchFamily="34" charset="0"/>
                <a:ea typeface="Verdana" pitchFamily="34" charset="0"/>
                <a:cs typeface="Verdana" pitchFamily="34" charset="0"/>
              </a:rPr>
              <a:t> </a:t>
            </a:r>
            <a:r>
              <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or +33 492 943 514.</a:t>
            </a: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GB" sz="14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lvl="0" indent="-342900" algn="ctr">
              <a:spcBef>
                <a:spcPct val="20000"/>
              </a:spcBef>
              <a:defRPr/>
            </a:pPr>
            <a:r>
              <a:rPr lang="en-GB" sz="1400" dirty="0" smtClean="0">
                <a:latin typeface="Verdana" pitchFamily="34" charset="0"/>
                <a:ea typeface="Verdana" pitchFamily="34" charset="0"/>
                <a:cs typeface="Verdana" pitchFamily="34" charset="0"/>
              </a:rPr>
              <a:t>We look forward to welcoming you to a successful event in Ireland!</a:t>
            </a:r>
            <a:endParaRPr kumimoji="0" lang="en-GB" sz="1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defTabSz="914400" rtl="0" eaLnBrk="1" fontAlgn="auto" latinLnBrk="0" hangingPunct="1">
              <a:lnSpc>
                <a:spcPct val="100000"/>
              </a:lnSpc>
              <a:spcBef>
                <a:spcPct val="20000"/>
              </a:spcBef>
              <a:spcAft>
                <a:spcPts val="0"/>
              </a:spcAft>
              <a:buClrTx/>
              <a:buSzTx/>
              <a:tabLst/>
              <a:defRPr/>
            </a:pPr>
            <a:r>
              <a:rPr kumimoji="0" lang="en-GB" sz="16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6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32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pic>
        <p:nvPicPr>
          <p:cNvPr id="5" name="Picture 4" descr="Header Eprevent2012.jpg"/>
          <p:cNvPicPr>
            <a:picLocks noChangeAspect="1"/>
          </p:cNvPicPr>
          <p:nvPr/>
        </p:nvPicPr>
        <p:blipFill>
          <a:blip r:embed="rId3" cstate="print"/>
          <a:stretch>
            <a:fillRect/>
          </a:stretch>
        </p:blipFill>
        <p:spPr>
          <a:xfrm>
            <a:off x="1619672" y="0"/>
            <a:ext cx="5616624" cy="142622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icture" ma:contentTypeID="0x01010200FE0411D62D91A6489E156CE8805EE168" ma:contentTypeVersion="0" ma:contentTypeDescription="Upload an image or a photograph." ma:contentTypeScope="" ma:versionID="79b43fe5e9b7369bc3948091fc40f0b6">
  <xsd:schema xmlns:xsd="http://www.w3.org/2001/XMLSchema" xmlns:p="http://schemas.microsoft.com/office/2006/metadata/properties" xmlns:ns1="http://schemas.microsoft.com/sharepoint/v3" targetNamespace="http://schemas.microsoft.com/office/2006/metadata/properties" ma:root="true" ma:fieldsID="9d753069fac90fed13fd484089c548e9" ns1:_="">
    <xsd:import namespace="http://schemas.microsoft.com/sharepoint/v3"/>
    <xsd:element name="properties">
      <xsd:complexType>
        <xsd:sequence>
          <xsd:element name="documentManagement">
            <xsd:complexType>
              <xsd:all>
                <xsd:element ref="ns1:ImageWidth" minOccurs="0"/>
                <xsd:element ref="ns1:ImageHeight" minOccurs="0"/>
                <xsd:element ref="ns1:ImageCreateDate" minOccurs="0"/>
                <xsd:element ref="ns1:Description"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ImageCreateDate xmlns="http://schemas.microsoft.com/sharepoint/v3" xsi:nil="true"/>
    <Description xmlns="http://schemas.microsoft.com/sharepoint/v3" xsi:nil="true"/>
  </documentManagement>
</p:properties>
</file>

<file path=customXml/itemProps1.xml><?xml version="1.0" encoding="utf-8"?>
<ds:datastoreItem xmlns:ds="http://schemas.openxmlformats.org/officeDocument/2006/customXml" ds:itemID="{9D73086F-DC4A-4277-ABAF-266A46328587}"/>
</file>

<file path=customXml/itemProps2.xml><?xml version="1.0" encoding="utf-8"?>
<ds:datastoreItem xmlns:ds="http://schemas.openxmlformats.org/officeDocument/2006/customXml" ds:itemID="{FA58DDE6-A716-444E-BB52-D8A3B2CF9366}"/>
</file>

<file path=customXml/itemProps3.xml><?xml version="1.0" encoding="utf-8"?>
<ds:datastoreItem xmlns:ds="http://schemas.openxmlformats.org/officeDocument/2006/customXml" ds:itemID="{9397ECEC-B70A-4A59-A2FA-F08CE26044D7}"/>
</file>

<file path=docProps/app.xml><?xml version="1.0" encoding="utf-8"?>
<Properties xmlns="http://schemas.openxmlformats.org/officeDocument/2006/extended-properties" xmlns:vt="http://schemas.openxmlformats.org/officeDocument/2006/docPropsVTypes">
  <TotalTime>5439</TotalTime>
  <Words>514</Words>
  <Application>Microsoft Office PowerPoint</Application>
  <PresentationFormat>On-screen Show (4:3)</PresentationFormat>
  <Paragraphs>298</Paragraphs>
  <Slides>19</Slides>
  <Notes>0</Notes>
  <HiddenSlides>0</HiddenSlides>
  <MMClips>1</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ESC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Noureddine_M'Ghari</dc:creator>
  <cp:keywords/>
  <cp:lastModifiedBy>abir_ghorab</cp:lastModifiedBy>
  <cp:revision>602</cp:revision>
  <dcterms:created xsi:type="dcterms:W3CDTF">2008-10-16T09:59:04Z</dcterms:created>
  <dcterms:modified xsi:type="dcterms:W3CDTF">2012-04-11T18:49:01Z</dcterms:modified>
  <cp:contentType>Picture</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0x01010200FE0411D62D91A6489E156CE8805EE168</vt:lpwstr>
  </property>
</Properties>
</file>