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9" r:id="rId2"/>
    <p:sldId id="263" r:id="rId3"/>
    <p:sldId id="260" r:id="rId4"/>
    <p:sldId id="261" r:id="rId5"/>
    <p:sldId id="264" r:id="rId6"/>
    <p:sldId id="262" r:id="rId7"/>
    <p:sldId id="266" r:id="rId8"/>
    <p:sldId id="267" r:id="rId9"/>
    <p:sldId id="268" r:id="rId10"/>
    <p:sldId id="269" r:id="rId11"/>
    <p:sldId id="270" r:id="rId12"/>
    <p:sldId id="271" r:id="rId13"/>
    <p:sldId id="274" r:id="rId14"/>
    <p:sldId id="275" r:id="rId15"/>
  </p:sldIdLst>
  <p:sldSz cx="9144000" cy="5143500" type="screen16x9"/>
  <p:notesSz cx="6669088" cy="9872663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mantha_bickham" initials="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A6A6"/>
    <a:srgbClr val="008D9B"/>
    <a:srgbClr val="DA9304"/>
    <a:srgbClr val="008080"/>
    <a:srgbClr val="FFFFFF"/>
    <a:srgbClr val="FCBEAA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86" autoAdjust="0"/>
  </p:normalViewPr>
  <p:slideViewPr>
    <p:cSldViewPr snapToGrid="0" snapToObjects="1">
      <p:cViewPr>
        <p:scale>
          <a:sx n="100" d="100"/>
          <a:sy n="100" d="100"/>
        </p:scale>
        <p:origin x="-787" y="-26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41BF9A-DD9A-4CA3-958E-7044FB565F38}" type="datetimeFigureOut">
              <a:rPr lang="fr-FR" smtClean="0"/>
              <a:pPr/>
              <a:t>03/05/2017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88925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377363"/>
            <a:ext cx="288925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82FC23-FF79-4DF0-B31E-CFE85323FD84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36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155" y="1"/>
            <a:ext cx="288936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9C077-AE5B-4910-8351-580539999574}" type="datetimeFigureOut">
              <a:rPr lang="fr-FR" smtClean="0"/>
              <a:pPr/>
              <a:t>03/05/2017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863" y="739775"/>
            <a:ext cx="6583362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7381" y="4689476"/>
            <a:ext cx="5334327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88936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155" y="9377363"/>
            <a:ext cx="288936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19C95-2750-4F84-8DC5-8E6B12D77AA2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2" y="1597820"/>
            <a:ext cx="7772400" cy="1102519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23C5-C748-A348-BDA4-8FA2FE2144DD}" type="datetimeFigureOut">
              <a:rPr lang="fr-FR" smtClean="0"/>
              <a:pPr/>
              <a:t>03/05/2017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2C451-6E66-F94C-BF6B-69D21E5EA90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23C5-C748-A348-BDA4-8FA2FE2144DD}" type="datetimeFigureOut">
              <a:rPr lang="fr-FR" smtClean="0"/>
              <a:pPr/>
              <a:t>03/05/2017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2C451-6E66-F94C-BF6B-69D21E5EA90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4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23C5-C748-A348-BDA4-8FA2FE2144DD}" type="datetimeFigureOut">
              <a:rPr lang="fr-FR" smtClean="0"/>
              <a:pPr/>
              <a:t>03/05/2017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2C451-6E66-F94C-BF6B-69D21E5EA90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1" y="1200151"/>
            <a:ext cx="4038601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1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23C5-C748-A348-BDA4-8FA2FE2144DD}" type="datetimeFigureOut">
              <a:rPr lang="fr-FR" smtClean="0"/>
              <a:pPr/>
              <a:t>03/05/2017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2C451-6E66-F94C-BF6B-69D21E5EA90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4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4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23C5-C748-A348-BDA4-8FA2FE2144DD}" type="datetimeFigureOut">
              <a:rPr lang="fr-FR" smtClean="0"/>
              <a:pPr/>
              <a:t>03/05/2017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2C451-6E66-F94C-BF6B-69D21E5EA90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23C5-C748-A348-BDA4-8FA2FE2144DD}" type="datetimeFigureOut">
              <a:rPr lang="fr-FR" smtClean="0"/>
              <a:pPr/>
              <a:t>03/05/2017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2C451-6E66-F94C-BF6B-69D21E5EA90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23C5-C748-A348-BDA4-8FA2FE2144DD}" type="datetimeFigureOut">
              <a:rPr lang="fr-FR" smtClean="0"/>
              <a:pPr/>
              <a:t>03/05/2017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2C451-6E66-F94C-BF6B-69D21E5EA90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2" y="204789"/>
            <a:ext cx="5111749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23C5-C748-A348-BDA4-8FA2FE2144DD}" type="datetimeFigureOut">
              <a:rPr lang="fr-FR" smtClean="0"/>
              <a:pPr/>
              <a:t>03/05/2017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2C451-6E66-F94C-BF6B-69D21E5EA90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23C5-C748-A348-BDA4-8FA2FE2144DD}" type="datetimeFigureOut">
              <a:rPr lang="fr-FR" smtClean="0"/>
              <a:pPr/>
              <a:t>03/05/2017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2C451-6E66-F94C-BF6B-69D21E5EA90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23C5-C748-A348-BDA4-8FA2FE2144DD}" type="datetimeFigureOut">
              <a:rPr lang="fr-FR" smtClean="0"/>
              <a:pPr/>
              <a:t>03/05/2017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2C451-6E66-F94C-BF6B-69D21E5EA90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399" y="205979"/>
            <a:ext cx="2057401" cy="4388644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1" cy="4388644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23C5-C748-A348-BDA4-8FA2FE2144DD}" type="datetimeFigureOut">
              <a:rPr lang="fr-FR" smtClean="0"/>
              <a:pPr/>
              <a:t>03/05/2017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2C451-6E66-F94C-BF6B-69D21E5EA90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A23C5-C748-A348-BDA4-8FA2FE2144DD}" type="datetimeFigureOut">
              <a:rPr lang="fr-FR" smtClean="0"/>
              <a:pPr/>
              <a:t>03/05/2017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2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62C451-6E66-F94C-BF6B-69D21E5EA907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7" name="Image 6" descr="ESC Congress 2017 3 254x143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34475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5" Type="http://schemas.openxmlformats.org/officeDocument/2006/relationships/slide" Target="slide6.xml"/><Relationship Id="rId10" Type="http://schemas.openxmlformats.org/officeDocument/2006/relationships/slide" Target="slide11.xml"/><Relationship Id="rId4" Type="http://schemas.openxmlformats.org/officeDocument/2006/relationships/slide" Target="slide5.xml"/><Relationship Id="rId9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ioarancio.net/en/lounge_catalog/order_form/" TargetMode="Externa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1.xml"/><Relationship Id="rId4" Type="http://schemas.openxmlformats.org/officeDocument/2006/relationships/hyperlink" Target="mailto:congress@studioarancio.net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congress@studioarancio.net" TargetMode="External"/><Relationship Id="rId2" Type="http://schemas.openxmlformats.org/officeDocument/2006/relationships/hyperlink" Target="http://www.studioarancio.net/en/lounge_catalog/order_form/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esc.internet@firabarcelona.com" TargetMode="Externa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mmunoz@firabarcelona.com" TargetMode="External"/><Relationship Id="rId2" Type="http://schemas.openxmlformats.org/officeDocument/2006/relationships/hyperlink" Target="http://www.escexhibition.org/ESC2017/RoomsatESC/Room%20Services/Catering%20Offer%20HANDS-ON%20TUTORIAL%20AND%20FUNCTION%20SPACES_ESC%202017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6800" y="-13170"/>
            <a:ext cx="9190800" cy="5156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2295"/>
            <a:ext cx="8229600" cy="857250"/>
          </a:xfrm>
        </p:spPr>
        <p:txBody>
          <a:bodyPr>
            <a:normAutofit/>
          </a:bodyPr>
          <a:lstStyle/>
          <a:p>
            <a:r>
              <a:rPr lang="fr-FR" sz="3200" dirty="0" smtClean="0">
                <a:solidFill>
                  <a:schemeClr val="accent4">
                    <a:lumMod val="75000"/>
                  </a:schemeClr>
                </a:solidFill>
              </a:rPr>
              <a:t>Table of content</a:t>
            </a:r>
            <a:endParaRPr lang="fr-FR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1382" y="1345538"/>
            <a:ext cx="5645727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hlinkClick r:id="rId2" action="ppaction://hlinksldjump"/>
              </a:rPr>
              <a:t>General Conditions and Description</a:t>
            </a:r>
            <a:endParaRPr lang="fr-FR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hlinkClick r:id="rId3" action="ppaction://hlinksldjump"/>
              </a:rPr>
              <a:t>Function </a:t>
            </a:r>
            <a:r>
              <a:rPr lang="fr-FR" sz="1600" dirty="0" err="1" smtClean="0">
                <a:hlinkClick r:id="rId3" action="ppaction://hlinksldjump"/>
              </a:rPr>
              <a:t>Spaces</a:t>
            </a:r>
            <a:r>
              <a:rPr lang="fr-FR" sz="1600" dirty="0" smtClean="0">
                <a:hlinkClick r:id="rId3" action="ppaction://hlinksldjump"/>
              </a:rPr>
              <a:t> Location </a:t>
            </a:r>
            <a:r>
              <a:rPr lang="fr-FR" sz="1600" dirty="0" err="1" smtClean="0">
                <a:hlinkClick r:id="rId3" action="ppaction://hlinksldjump"/>
              </a:rPr>
              <a:t>Within</a:t>
            </a:r>
            <a:r>
              <a:rPr lang="fr-FR" sz="1600" dirty="0" smtClean="0">
                <a:hlinkClick r:id="rId3" action="ppaction://hlinksldjump"/>
              </a:rPr>
              <a:t> The </a:t>
            </a:r>
            <a:r>
              <a:rPr lang="fr-FR" sz="1600" dirty="0" err="1" smtClean="0">
                <a:hlinkClick r:id="rId3" action="ppaction://hlinksldjump"/>
              </a:rPr>
              <a:t>Congress</a:t>
            </a:r>
            <a:r>
              <a:rPr lang="fr-FR" sz="1600" dirty="0" smtClean="0">
                <a:hlinkClick r:id="rId3" action="ppaction://hlinksldjump"/>
              </a:rPr>
              <a:t> Centre</a:t>
            </a:r>
            <a:endParaRPr lang="fr-FR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hlinkClick r:id="rId4" action="ppaction://hlinksldjump"/>
              </a:rPr>
              <a:t>Function </a:t>
            </a:r>
            <a:r>
              <a:rPr lang="fr-FR" sz="1600" dirty="0" err="1" smtClean="0">
                <a:hlinkClick r:id="rId4" action="ppaction://hlinksldjump"/>
              </a:rPr>
              <a:t>Spaces</a:t>
            </a:r>
            <a:r>
              <a:rPr lang="fr-FR" sz="1600" dirty="0" smtClean="0">
                <a:hlinkClick r:id="rId4" action="ppaction://hlinksldjump"/>
              </a:rPr>
              <a:t> Location </a:t>
            </a:r>
            <a:r>
              <a:rPr lang="fr-FR" sz="1600" dirty="0" err="1" smtClean="0">
                <a:hlinkClick r:id="rId4" action="ppaction://hlinksldjump"/>
              </a:rPr>
              <a:t>Within</a:t>
            </a:r>
            <a:r>
              <a:rPr lang="fr-FR" sz="1600" dirty="0" smtClean="0">
                <a:hlinkClick r:id="rId4" action="ppaction://hlinksldjump"/>
              </a:rPr>
              <a:t> The Exhibition Area</a:t>
            </a:r>
            <a:endParaRPr lang="fr-FR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hlinkClick r:id="rId5" action="ppaction://hlinksldjump"/>
              </a:rPr>
              <a:t>Function </a:t>
            </a:r>
            <a:r>
              <a:rPr lang="fr-FR" sz="1600" dirty="0" err="1" smtClean="0">
                <a:hlinkClick r:id="rId5" action="ppaction://hlinksldjump"/>
              </a:rPr>
              <a:t>Spaces</a:t>
            </a:r>
            <a:r>
              <a:rPr lang="fr-FR" sz="1600" dirty="0" smtClean="0">
                <a:hlinkClick r:id="rId5" action="ppaction://hlinksldjump"/>
              </a:rPr>
              <a:t> </a:t>
            </a:r>
            <a:r>
              <a:rPr lang="fr-FR" sz="1600" dirty="0" err="1" smtClean="0">
                <a:hlinkClick r:id="rId5" action="ppaction://hlinksldjump"/>
              </a:rPr>
              <a:t>Assignment</a:t>
            </a:r>
            <a:r>
              <a:rPr lang="fr-FR" sz="1600" dirty="0" smtClean="0">
                <a:hlinkClick r:id="rId5" action="ppaction://hlinksldjump"/>
              </a:rPr>
              <a:t>: Rooms 1-12</a:t>
            </a:r>
            <a:endParaRPr lang="fr-FR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hlinkClick r:id="rId6" action="ppaction://hlinksldjump"/>
              </a:rPr>
              <a:t>Function </a:t>
            </a:r>
            <a:r>
              <a:rPr lang="fr-FR" sz="1600" dirty="0" err="1" smtClean="0">
                <a:hlinkClick r:id="rId6" action="ppaction://hlinksldjump"/>
              </a:rPr>
              <a:t>Spaces</a:t>
            </a:r>
            <a:r>
              <a:rPr lang="fr-FR" sz="1600" dirty="0" smtClean="0">
                <a:hlinkClick r:id="rId6" action="ppaction://hlinksldjump"/>
              </a:rPr>
              <a:t> </a:t>
            </a:r>
            <a:r>
              <a:rPr lang="fr-FR" sz="1600" dirty="0" err="1" smtClean="0">
                <a:hlinkClick r:id="rId6" action="ppaction://hlinksldjump"/>
              </a:rPr>
              <a:t>Assignment</a:t>
            </a:r>
            <a:r>
              <a:rPr lang="fr-FR" sz="1600" dirty="0" smtClean="0">
                <a:hlinkClick r:id="rId6" action="ppaction://hlinksldjump"/>
              </a:rPr>
              <a:t>: Rooms 13-18</a:t>
            </a:r>
            <a:endParaRPr lang="fr-FR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hlinkClick r:id="rId7" action="ppaction://hlinksldjump"/>
              </a:rPr>
              <a:t>Function Spaces Auxiliary Services Catalog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hlinkClick r:id="rId8" action="ppaction://hlinksldjump"/>
              </a:rPr>
              <a:t>Function Spaces Internet Solutions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hlinkClick r:id="rId9" action="ppaction://hlinksldjump"/>
              </a:rPr>
              <a:t>Function Spaces Signage/Branding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hlinkClick r:id="rId10" action="ppaction://hlinksldjump"/>
              </a:rPr>
              <a:t>Function Spaces Catering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hlinkClick r:id="rId11" action="ppaction://hlinksldjump"/>
              </a:rPr>
              <a:t>Function Spaces Access Schedule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hlinkClick r:id="rId12" action="ppaction://hlinksldjump"/>
              </a:rPr>
              <a:t>Rental Of Additional Function </a:t>
            </a:r>
            <a:r>
              <a:rPr lang="fr-FR" sz="1600" dirty="0" err="1" smtClean="0">
                <a:hlinkClick r:id="rId12" action="ppaction://hlinksldjump"/>
              </a:rPr>
              <a:t>Spaces</a:t>
            </a:r>
            <a:endParaRPr lang="fr-FR" sz="1600" dirty="0" smtClean="0"/>
          </a:p>
          <a:p>
            <a:pPr marL="342900" indent="-342900">
              <a:buFont typeface="+mj-lt"/>
              <a:buAutoNum type="arabicPeriod"/>
            </a:pPr>
            <a:endParaRPr lang="fr-FR" sz="1600" dirty="0" smtClean="0"/>
          </a:p>
          <a:p>
            <a:pPr marL="342900" indent="-342900">
              <a:buFont typeface="+mj-lt"/>
              <a:buAutoNum type="arabicPeriod"/>
            </a:pPr>
            <a:endParaRPr lang="fr-FR" sz="1600" dirty="0" smtClean="0"/>
          </a:p>
          <a:p>
            <a:pPr marL="342900" indent="-342900">
              <a:buFont typeface="+mj-lt"/>
              <a:buAutoNum type="arabicPeriod"/>
            </a:pPr>
            <a:endParaRPr lang="fr-F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1089660"/>
            <a:ext cx="914400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en-US" sz="1200" b="1" dirty="0">
              <a:latin typeface="Verdana" pitchFamily="34" charset="0"/>
            </a:endParaRPr>
          </a:p>
          <a:p>
            <a:pPr algn="just"/>
            <a:r>
              <a:rPr lang="en-US" sz="1200" b="1" dirty="0">
                <a:latin typeface="Verdana" pitchFamily="34" charset="0"/>
              </a:rPr>
              <a:t>The ESC will build standard sound-reduced rooms of 50m² within the congress centre. </a:t>
            </a:r>
            <a:r>
              <a:rPr lang="en-US" sz="1200" dirty="0">
                <a:latin typeface="Verdana" pitchFamily="34" charset="0"/>
              </a:rPr>
              <a:t>Each room has a surface of </a:t>
            </a:r>
            <a:r>
              <a:rPr lang="en-US" sz="1200" dirty="0" smtClean="0">
                <a:latin typeface="Verdana" pitchFamily="34" charset="0"/>
              </a:rPr>
              <a:t>6mx8.5m</a:t>
            </a:r>
            <a:r>
              <a:rPr lang="en-US" sz="1200" dirty="0">
                <a:latin typeface="Verdana" pitchFamily="34" charset="0"/>
              </a:rPr>
              <a:t>. (50m² internal space)</a:t>
            </a:r>
            <a:r>
              <a:rPr lang="en-US" sz="1200" b="1" dirty="0">
                <a:latin typeface="Verdana" pitchFamily="34" charset="0"/>
              </a:rPr>
              <a:t>. These state of the art rooms are located in the exhibition halls</a:t>
            </a:r>
            <a:r>
              <a:rPr lang="en-US" sz="1200" dirty="0">
                <a:latin typeface="Verdana" pitchFamily="34" charset="0"/>
              </a:rPr>
              <a:t>. </a:t>
            </a:r>
          </a:p>
          <a:p>
            <a:endParaRPr lang="fr-FR" sz="1200" b="1" dirty="0">
              <a:solidFill>
                <a:srgbClr val="006600"/>
              </a:solidFill>
              <a:latin typeface="Verdana" pitchFamily="34" charset="0"/>
            </a:endParaRPr>
          </a:p>
          <a:p>
            <a:r>
              <a:rPr lang="fr-FR" sz="1200" b="1" dirty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PRODUCT SPECIFICATION</a:t>
            </a:r>
            <a:r>
              <a:rPr lang="fr-FR" sz="1200" b="1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:</a:t>
            </a:r>
            <a:r>
              <a:rPr lang="fr-FR" sz="1200" b="1" dirty="0">
                <a:solidFill>
                  <a:srgbClr val="006600"/>
                </a:solidFill>
                <a:latin typeface="Verdana" pitchFamily="34" charset="0"/>
              </a:rPr>
              <a:t>	</a:t>
            </a:r>
          </a:p>
          <a:p>
            <a:pPr marL="179388" lvl="1" algn="just">
              <a:buClr>
                <a:srgbClr val="006600"/>
              </a:buClr>
              <a:buFont typeface="Arial" pitchFamily="34" charset="0"/>
              <a:buChar char="•"/>
            </a:pPr>
            <a:r>
              <a:rPr lang="en-US" sz="1200" dirty="0" smtClean="0">
                <a:latin typeface="Verdana" pitchFamily="34" charset="0"/>
              </a:rPr>
              <a:t>  Function Spaces will </a:t>
            </a:r>
            <a:r>
              <a:rPr lang="en-US" sz="1200" dirty="0">
                <a:latin typeface="Verdana" pitchFamily="34" charset="0"/>
              </a:rPr>
              <a:t>include standard electricity supply (4 sockets -1 per wall- </a:t>
            </a:r>
            <a:r>
              <a:rPr lang="en-US" sz="1200" dirty="0" smtClean="0">
                <a:latin typeface="Verdana" pitchFamily="34" charset="0"/>
              </a:rPr>
              <a:t>1,5Kw </a:t>
            </a:r>
            <a:r>
              <a:rPr lang="en-US" sz="1200" dirty="0">
                <a:latin typeface="Verdana" pitchFamily="34" charset="0"/>
              </a:rPr>
              <a:t>each and general control </a:t>
            </a:r>
            <a:r>
              <a:rPr lang="en-US" sz="1200" dirty="0" smtClean="0">
                <a:latin typeface="Verdana" pitchFamily="34" charset="0"/>
              </a:rPr>
              <a:t>box outside the back wall including 1 plug RJ45 for internet connection, and adaptation of electric system for 9,9Kw switchboard), </a:t>
            </a:r>
            <a:r>
              <a:rPr lang="en-US" sz="1200" dirty="0">
                <a:latin typeface="Verdana" pitchFamily="34" charset="0"/>
              </a:rPr>
              <a:t>air-conditioning (2 air conditioner </a:t>
            </a:r>
            <a:r>
              <a:rPr lang="en-US" sz="1200" dirty="0" smtClean="0">
                <a:latin typeface="Verdana" pitchFamily="34" charset="0"/>
              </a:rPr>
              <a:t>12.000 </a:t>
            </a:r>
            <a:r>
              <a:rPr lang="en-US" sz="1200" dirty="0">
                <a:latin typeface="Verdana" pitchFamily="34" charset="0"/>
              </a:rPr>
              <a:t>Btu separately adjustable), </a:t>
            </a:r>
            <a:r>
              <a:rPr lang="en-US" sz="1200" dirty="0" smtClean="0">
                <a:latin typeface="Verdana" pitchFamily="34" charset="0"/>
              </a:rPr>
              <a:t>lighting (composed of n°12 – no dimmer – Led spotlights 18W each, 4000K neutral light and emergency light above the door) daily </a:t>
            </a:r>
            <a:r>
              <a:rPr lang="en-US" sz="1200" dirty="0">
                <a:latin typeface="Verdana" pitchFamily="34" charset="0"/>
              </a:rPr>
              <a:t>cleaning and double sliding doors locked with a coded key pad (codes will be provided before congress start). </a:t>
            </a:r>
          </a:p>
          <a:p>
            <a:endParaRPr lang="en-US" sz="1200" dirty="0">
              <a:latin typeface="Verdana" pitchFamily="34" charset="0"/>
            </a:endParaRPr>
          </a:p>
          <a:p>
            <a:pPr marL="179388" lvl="1" algn="just">
              <a:buClr>
                <a:srgbClr val="006600"/>
              </a:buClr>
              <a:buFont typeface="Arial" pitchFamily="34" charset="0"/>
              <a:buChar char="•"/>
            </a:pPr>
            <a:r>
              <a:rPr lang="en-US" sz="1200" dirty="0">
                <a:latin typeface="Verdana" pitchFamily="34" charset="0"/>
              </a:rPr>
              <a:t>  </a:t>
            </a:r>
            <a:r>
              <a:rPr lang="en-US" sz="1200" dirty="0" smtClean="0">
                <a:latin typeface="Verdana" pitchFamily="34" charset="0"/>
              </a:rPr>
              <a:t>Furniture, </a:t>
            </a:r>
            <a:r>
              <a:rPr lang="en-US" sz="1200" dirty="0">
                <a:latin typeface="Verdana" pitchFamily="34" charset="0"/>
              </a:rPr>
              <a:t>AV and customisation need to be ordered from </a:t>
            </a:r>
            <a:r>
              <a:rPr lang="en-US" sz="1200" b="1" dirty="0" smtClean="0">
                <a:latin typeface="Verdana" pitchFamily="34" charset="0"/>
                <a:hlinkClick r:id="rId2" action="ppaction://hlinksldjump"/>
              </a:rPr>
              <a:t>StudioArancio</a:t>
            </a:r>
            <a:r>
              <a:rPr lang="en-US" sz="1200" b="1" dirty="0" smtClean="0">
                <a:latin typeface="Verdana" pitchFamily="34" charset="0"/>
              </a:rPr>
              <a:t>, </a:t>
            </a:r>
            <a:r>
              <a:rPr lang="en-US" sz="1200" dirty="0" smtClean="0">
                <a:latin typeface="Verdana" pitchFamily="34" charset="0"/>
              </a:rPr>
              <a:t>ESC official suppliers,</a:t>
            </a:r>
            <a:r>
              <a:rPr lang="en-US" sz="1200" b="1" dirty="0" smtClean="0">
                <a:latin typeface="Verdana" pitchFamily="34" charset="0"/>
              </a:rPr>
              <a:t> </a:t>
            </a:r>
            <a:r>
              <a:rPr lang="en-US" sz="1200" dirty="0" smtClean="0">
                <a:latin typeface="Verdana" pitchFamily="34" charset="0"/>
              </a:rPr>
              <a:t>through their </a:t>
            </a:r>
            <a:r>
              <a:rPr lang="en-US" sz="1200" b="1" dirty="0" smtClean="0">
                <a:latin typeface="Verdana" pitchFamily="34" charset="0"/>
                <a:hlinkClick r:id="rId3"/>
              </a:rPr>
              <a:t>online catalog</a:t>
            </a:r>
            <a:r>
              <a:rPr lang="en-US" sz="1200" dirty="0" smtClean="0">
                <a:latin typeface="Verdana" pitchFamily="34" charset="0"/>
              </a:rPr>
              <a:t> (username: </a:t>
            </a:r>
            <a:r>
              <a:rPr lang="en-US" sz="1200" b="1" dirty="0" smtClean="0">
                <a:latin typeface="Verdana" pitchFamily="34" charset="0"/>
              </a:rPr>
              <a:t>ESC</a:t>
            </a:r>
            <a:r>
              <a:rPr lang="en-US" sz="1200" dirty="0" smtClean="0">
                <a:latin typeface="Verdana" pitchFamily="34" charset="0"/>
              </a:rPr>
              <a:t>, password: </a:t>
            </a:r>
            <a:r>
              <a:rPr lang="en-US" sz="1200" b="1" dirty="0" smtClean="0">
                <a:latin typeface="Verdana" pitchFamily="34" charset="0"/>
              </a:rPr>
              <a:t>2017</a:t>
            </a:r>
            <a:r>
              <a:rPr lang="en-US" sz="1200" dirty="0" smtClean="0">
                <a:latin typeface="Verdana" pitchFamily="34" charset="0"/>
              </a:rPr>
              <a:t>) and </a:t>
            </a:r>
            <a:r>
              <a:rPr lang="en-US" sz="1200" dirty="0">
                <a:latin typeface="Verdana" pitchFamily="34" charset="0"/>
              </a:rPr>
              <a:t>are billable as extras. </a:t>
            </a:r>
          </a:p>
          <a:p>
            <a:pPr marL="179388" lvl="1" algn="just">
              <a:buClr>
                <a:srgbClr val="006600"/>
              </a:buClr>
            </a:pPr>
            <a:r>
              <a:rPr lang="en-US" sz="1200" dirty="0">
                <a:latin typeface="Verdana" pitchFamily="34" charset="0"/>
              </a:rPr>
              <a:t>External walls </a:t>
            </a:r>
            <a:r>
              <a:rPr lang="en-US" sz="1200" dirty="0" smtClean="0">
                <a:latin typeface="Verdana" pitchFamily="34" charset="0"/>
              </a:rPr>
              <a:t>cannot </a:t>
            </a:r>
            <a:r>
              <a:rPr lang="en-US" sz="1200" dirty="0">
                <a:latin typeface="Verdana" pitchFamily="34" charset="0"/>
              </a:rPr>
              <a:t>be altered or modified without a written consent to be requested by email at </a:t>
            </a:r>
            <a:r>
              <a:rPr lang="en-US" sz="1200" b="1" i="1" u="sng" dirty="0">
                <a:solidFill>
                  <a:srgbClr val="FF0000"/>
                </a:solidFill>
                <a:latin typeface="Verdana" pitchFamily="34" charset="0"/>
                <a:hlinkClick r:id="rId4"/>
              </a:rPr>
              <a:t>congress@studioarancio.net</a:t>
            </a:r>
            <a:r>
              <a:rPr lang="en-US" sz="1200" dirty="0">
                <a:latin typeface="Verdana" pitchFamily="34" charset="0"/>
              </a:rPr>
              <a:t> attaching a specific request</a:t>
            </a:r>
            <a:r>
              <a:rPr lang="en-US" sz="1200" dirty="0" smtClean="0">
                <a:latin typeface="Verdana" pitchFamily="34" charset="0"/>
              </a:rPr>
              <a:t>. No desk and table are allowed outside the rooms.</a:t>
            </a:r>
            <a:endParaRPr lang="en-US" sz="1200" dirty="0">
              <a:latin typeface="Verdana" pitchFamily="34" charset="0"/>
            </a:endParaRPr>
          </a:p>
          <a:p>
            <a:endParaRPr lang="en-US" sz="1200" dirty="0">
              <a:latin typeface="Verdana" pitchFamily="34" charset="0"/>
            </a:endParaRPr>
          </a:p>
          <a:p>
            <a:pPr marL="179388" lvl="1" algn="just">
              <a:buClr>
                <a:srgbClr val="006600"/>
              </a:buClr>
              <a:buFont typeface="Arial" pitchFamily="34" charset="0"/>
              <a:buChar char="•"/>
            </a:pPr>
            <a:r>
              <a:rPr lang="en-US" sz="1200" dirty="0">
                <a:latin typeface="Verdana" pitchFamily="34" charset="0"/>
              </a:rPr>
              <a:t>  Catering must be ordered from </a:t>
            </a:r>
            <a:r>
              <a:rPr lang="en-US" sz="1200" b="1" dirty="0" smtClean="0">
                <a:latin typeface="Verdana" pitchFamily="34" charset="0"/>
                <a:hlinkClick r:id="rId5" action="ppaction://hlinksldjump"/>
              </a:rPr>
              <a:t>GastroFira</a:t>
            </a:r>
            <a:r>
              <a:rPr lang="en-US" sz="1200" dirty="0" smtClean="0">
                <a:latin typeface="Verdana" pitchFamily="34" charset="0"/>
              </a:rPr>
              <a:t>, </a:t>
            </a:r>
            <a:r>
              <a:rPr lang="en-US" sz="1200" dirty="0">
                <a:latin typeface="Verdana" pitchFamily="34" charset="0"/>
              </a:rPr>
              <a:t>ESC official caterer and is billable as extras.</a:t>
            </a:r>
            <a:endParaRPr lang="en-US" sz="1200" b="1" dirty="0">
              <a:latin typeface="Verdana" pitchFamily="34" charset="0"/>
            </a:endParaRPr>
          </a:p>
          <a:p>
            <a:endParaRPr lang="en-US" sz="1200" dirty="0">
              <a:latin typeface="Verdana" pitchFamily="34" charset="0"/>
            </a:endParaRPr>
          </a:p>
          <a:p>
            <a:endParaRPr lang="fr-FR" sz="1200" dirty="0">
              <a:latin typeface="Verdana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25504"/>
            <a:ext cx="8229600" cy="85725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2800" dirty="0" smtClean="0">
                <a:solidFill>
                  <a:srgbClr val="8064A2">
                    <a:lumMod val="75000"/>
                  </a:srgbClr>
                </a:solidFill>
                <a:latin typeface="Verdana" pitchFamily="34" charset="0"/>
                <a:ea typeface="+mn-ea"/>
                <a:cs typeface="+mn-cs"/>
              </a:rPr>
              <a:t>General Conditions and Description</a:t>
            </a:r>
            <a:endParaRPr lang="en-US" sz="2800" dirty="0">
              <a:solidFill>
                <a:srgbClr val="8064A2">
                  <a:lumMod val="75000"/>
                </a:srgbClr>
              </a:solidFill>
              <a:latin typeface="Verdan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696947"/>
            <a:ext cx="8229600" cy="85725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Function Spaces Location Within The Congress Centre</a:t>
            </a:r>
            <a:endParaRPr lang="en-US" sz="2000" dirty="0">
              <a:solidFill>
                <a:schemeClr val="accent4">
                  <a:lumMod val="75000"/>
                </a:schemeClr>
              </a:solidFill>
              <a:latin typeface="Verdana" pitchFamily="34" charset="0"/>
            </a:endParaRPr>
          </a:p>
        </p:txBody>
      </p:sp>
      <p:pic>
        <p:nvPicPr>
          <p:cNvPr id="6" name="Content Placeholder 5" descr="ESC-Congress-2017-Barcelona_croppe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1970" y="1323109"/>
            <a:ext cx="5900059" cy="3271116"/>
          </a:xfrm>
        </p:spPr>
      </p:pic>
      <p:sp>
        <p:nvSpPr>
          <p:cNvPr id="9" name="Oval 8"/>
          <p:cNvSpPr/>
          <p:nvPr/>
        </p:nvSpPr>
        <p:spPr>
          <a:xfrm rot="20105287">
            <a:off x="6149835" y="2919778"/>
            <a:ext cx="402313" cy="293077"/>
          </a:xfrm>
          <a:prstGeom prst="ellipse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val 9"/>
          <p:cNvSpPr/>
          <p:nvPr/>
        </p:nvSpPr>
        <p:spPr>
          <a:xfrm rot="20105287">
            <a:off x="4535420" y="1557178"/>
            <a:ext cx="438604" cy="293077"/>
          </a:xfrm>
          <a:prstGeom prst="ellipse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val 10"/>
          <p:cNvSpPr/>
          <p:nvPr/>
        </p:nvSpPr>
        <p:spPr>
          <a:xfrm rot="20105287">
            <a:off x="6558817" y="2688946"/>
            <a:ext cx="399188" cy="293077"/>
          </a:xfrm>
          <a:prstGeom prst="ellipse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457200" y="690020"/>
            <a:ext cx="8229600" cy="85725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Function Spaces Location Within The Exhibition Area</a:t>
            </a:r>
            <a:endParaRPr lang="fr-FR" sz="200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97031"/>
            <a:ext cx="8229600" cy="268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131730"/>
            <a:ext cx="8229600" cy="530817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sz="1800" dirty="0" smtClean="0">
                <a:solidFill>
                  <a:srgbClr val="8064A2">
                    <a:lumMod val="75000"/>
                  </a:srgbClr>
                </a:solidFill>
                <a:latin typeface="Verdana" pitchFamily="34" charset="0"/>
                <a:ea typeface="+mn-ea"/>
                <a:cs typeface="+mn-cs"/>
              </a:rPr>
              <a:t>Function Spaces Assignment – Rooms 1-12</a:t>
            </a:r>
            <a:br>
              <a:rPr lang="en-US" sz="1800" dirty="0" smtClean="0">
                <a:solidFill>
                  <a:srgbClr val="8064A2">
                    <a:lumMod val="75000"/>
                  </a:srgbClr>
                </a:solidFill>
                <a:latin typeface="Verdana" pitchFamily="34" charset="0"/>
                <a:ea typeface="+mn-ea"/>
                <a:cs typeface="+mn-cs"/>
              </a:rPr>
            </a:br>
            <a:endParaRPr lang="fr-F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28586" y="1214005"/>
            <a:ext cx="1764919" cy="3309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07818" y="1814941"/>
            <a:ext cx="1572491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Rooms 1 - 6</a:t>
            </a:r>
            <a:endParaRPr lang="fr-FR" dirty="0"/>
          </a:p>
        </p:txBody>
      </p:sp>
      <p:sp>
        <p:nvSpPr>
          <p:cNvPr id="8" name="TextBox 7"/>
          <p:cNvSpPr txBox="1"/>
          <p:nvPr/>
        </p:nvSpPr>
        <p:spPr>
          <a:xfrm>
            <a:off x="207818" y="3655411"/>
            <a:ext cx="1572491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Rooms 7 - 12</a:t>
            </a:r>
            <a:endParaRPr lang="fr-F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3827" y="1578827"/>
            <a:ext cx="1148029" cy="2979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8995" y="1641171"/>
            <a:ext cx="1045997" cy="2899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3353663" y="1287893"/>
            <a:ext cx="1572491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Rooms 1 - 6</a:t>
            </a:r>
            <a:endParaRPr lang="fr-FR" dirty="0"/>
          </a:p>
        </p:txBody>
      </p:sp>
      <p:sp>
        <p:nvSpPr>
          <p:cNvPr id="11" name="TextBox 10"/>
          <p:cNvSpPr txBox="1"/>
          <p:nvPr/>
        </p:nvSpPr>
        <p:spPr>
          <a:xfrm>
            <a:off x="6241472" y="1293215"/>
            <a:ext cx="1572491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Rooms 7 - 12</a:t>
            </a:r>
            <a:endParaRPr lang="fr-F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966251"/>
            <a:ext cx="8229600" cy="857250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sz="1800" dirty="0" smtClean="0">
                <a:solidFill>
                  <a:srgbClr val="8064A2">
                    <a:lumMod val="75000"/>
                  </a:srgbClr>
                </a:solidFill>
                <a:latin typeface="Verdana" pitchFamily="34" charset="0"/>
                <a:ea typeface="+mn-ea"/>
                <a:cs typeface="+mn-cs"/>
              </a:rPr>
              <a:t>Function Spaces Assignment – Rooms 13-18</a:t>
            </a:r>
            <a:br>
              <a:rPr lang="en-US" sz="1800" dirty="0" smtClean="0">
                <a:solidFill>
                  <a:srgbClr val="8064A2">
                    <a:lumMod val="75000"/>
                  </a:srgbClr>
                </a:solidFill>
                <a:latin typeface="Verdana" pitchFamily="34" charset="0"/>
                <a:ea typeface="+mn-ea"/>
                <a:cs typeface="+mn-cs"/>
              </a:rPr>
            </a:br>
            <a:endParaRPr lang="fr-F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645757" y="1262493"/>
            <a:ext cx="109728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5393" y="1443036"/>
            <a:ext cx="2715920" cy="291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0277" y="894911"/>
            <a:ext cx="4842163" cy="871538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sz="1800" b="0" dirty="0" smtClean="0">
                <a:solidFill>
                  <a:srgbClr val="8064A2">
                    <a:lumMod val="75000"/>
                  </a:srgbClr>
                </a:solidFill>
                <a:latin typeface="Verdana" pitchFamily="34" charset="0"/>
                <a:ea typeface="+mn-ea"/>
                <a:cs typeface="+mn-cs"/>
              </a:rPr>
              <a:t>Function Spaces Auxiliary Services Catalog</a:t>
            </a:r>
            <a:r>
              <a:rPr lang="fr-FR" sz="1800" b="0" dirty="0" smtClean="0">
                <a:solidFill>
                  <a:srgbClr val="8064A2">
                    <a:lumMod val="75000"/>
                  </a:srgbClr>
                </a:solidFill>
                <a:ea typeface="+mn-ea"/>
                <a:cs typeface="+mn-cs"/>
              </a:rPr>
              <a:t/>
            </a:r>
            <a:br>
              <a:rPr lang="fr-FR" sz="1800" b="0" dirty="0" smtClean="0">
                <a:solidFill>
                  <a:srgbClr val="8064A2">
                    <a:lumMod val="75000"/>
                  </a:srgbClr>
                </a:solidFill>
                <a:ea typeface="+mn-ea"/>
                <a:cs typeface="+mn-cs"/>
              </a:rPr>
            </a:br>
            <a:endParaRPr lang="fr-F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620982"/>
            <a:ext cx="4544289" cy="2973641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fr-FR" dirty="0" err="1" smtClean="0">
                <a:latin typeface="Verdana" pitchFamily="34" charset="0"/>
              </a:rPr>
              <a:t>We</a:t>
            </a:r>
            <a:r>
              <a:rPr lang="fr-FR" dirty="0" smtClean="0">
                <a:latin typeface="Verdana" pitchFamily="34" charset="0"/>
              </a:rPr>
              <a:t> are </a:t>
            </a:r>
            <a:r>
              <a:rPr lang="fr-FR" dirty="0" err="1" smtClean="0">
                <a:latin typeface="Verdana" pitchFamily="34" charset="0"/>
              </a:rPr>
              <a:t>pleased</a:t>
            </a:r>
            <a:r>
              <a:rPr lang="fr-FR" dirty="0" smtClean="0">
                <a:latin typeface="Verdana" pitchFamily="34" charset="0"/>
              </a:rPr>
              <a:t> to </a:t>
            </a:r>
            <a:r>
              <a:rPr lang="fr-FR" dirty="0" err="1" smtClean="0">
                <a:latin typeface="Verdana" pitchFamily="34" charset="0"/>
              </a:rPr>
              <a:t>present</a:t>
            </a:r>
            <a:r>
              <a:rPr lang="fr-FR" dirty="0" smtClean="0">
                <a:latin typeface="Verdana" pitchFamily="34" charset="0"/>
              </a:rPr>
              <a:t> and </a:t>
            </a:r>
            <a:r>
              <a:rPr lang="fr-FR" dirty="0" err="1" smtClean="0">
                <a:latin typeface="Verdana" pitchFamily="34" charset="0"/>
              </a:rPr>
              <a:t>share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with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you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our</a:t>
            </a:r>
            <a:r>
              <a:rPr lang="fr-FR" dirty="0" smtClean="0">
                <a:latin typeface="Verdana" pitchFamily="34" charset="0"/>
              </a:rPr>
              <a:t> full </a:t>
            </a:r>
            <a:r>
              <a:rPr lang="fr-FR" dirty="0" err="1" smtClean="0">
                <a:latin typeface="Verdana" pitchFamily="34" charset="0"/>
              </a:rPr>
              <a:t>catalog</a:t>
            </a:r>
            <a:r>
              <a:rPr lang="fr-FR" dirty="0" smtClean="0">
                <a:latin typeface="Verdana" pitchFamily="34" charset="0"/>
              </a:rPr>
              <a:t> to setting up </a:t>
            </a:r>
            <a:r>
              <a:rPr lang="fr-FR" dirty="0" err="1" smtClean="0">
                <a:latin typeface="Verdana" pitchFamily="34" charset="0"/>
              </a:rPr>
              <a:t>your</a:t>
            </a:r>
            <a:r>
              <a:rPr lang="fr-FR" dirty="0" smtClean="0">
                <a:latin typeface="Verdana" pitchFamily="34" charset="0"/>
              </a:rPr>
              <a:t> Function </a:t>
            </a:r>
            <a:r>
              <a:rPr lang="fr-FR" dirty="0" err="1" smtClean="0">
                <a:latin typeface="Verdana" pitchFamily="34" charset="0"/>
              </a:rPr>
              <a:t>Space</a:t>
            </a:r>
            <a:r>
              <a:rPr lang="fr-FR" dirty="0" smtClean="0">
                <a:latin typeface="Verdana" pitchFamily="34" charset="0"/>
              </a:rPr>
              <a:t>(s). </a:t>
            </a:r>
          </a:p>
          <a:p>
            <a:pPr algn="just"/>
            <a:endParaRPr lang="fr-FR" dirty="0" smtClean="0">
              <a:latin typeface="Verdana" pitchFamily="34" charset="0"/>
            </a:endParaRPr>
          </a:p>
          <a:p>
            <a:pPr algn="just"/>
            <a:r>
              <a:rPr lang="fr-FR" dirty="0" err="1" smtClean="0">
                <a:latin typeface="Verdana" pitchFamily="34" charset="0"/>
              </a:rPr>
              <a:t>Transform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your</a:t>
            </a:r>
            <a:r>
              <a:rPr lang="fr-FR" dirty="0" smtClean="0">
                <a:latin typeface="Verdana" pitchFamily="34" charset="0"/>
              </a:rPr>
              <a:t> Function </a:t>
            </a:r>
            <a:r>
              <a:rPr lang="fr-FR" dirty="0" err="1" smtClean="0">
                <a:latin typeface="Verdana" pitchFamily="34" charset="0"/>
              </a:rPr>
              <a:t>Space</a:t>
            </a:r>
            <a:r>
              <a:rPr lang="fr-FR" dirty="0" smtClean="0">
                <a:latin typeface="Verdana" pitchFamily="34" charset="0"/>
              </a:rPr>
              <a:t>(s) </a:t>
            </a:r>
            <a:r>
              <a:rPr lang="fr-FR" dirty="0" err="1" smtClean="0">
                <a:latin typeface="Verdana" pitchFamily="34" charset="0"/>
              </a:rPr>
              <a:t>into</a:t>
            </a:r>
            <a:r>
              <a:rPr lang="fr-FR" dirty="0" smtClean="0">
                <a:latin typeface="Verdana" pitchFamily="34" charset="0"/>
              </a:rPr>
              <a:t> the main place for </a:t>
            </a:r>
            <a:r>
              <a:rPr lang="fr-FR" dirty="0" err="1" smtClean="0">
                <a:latin typeface="Verdana" pitchFamily="34" charset="0"/>
              </a:rPr>
              <a:t>your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Industry</a:t>
            </a:r>
            <a:r>
              <a:rPr lang="fr-FR" dirty="0" smtClean="0">
                <a:latin typeface="Verdana" pitchFamily="34" charset="0"/>
              </a:rPr>
              <a:t> meetings </a:t>
            </a:r>
            <a:r>
              <a:rPr lang="fr-FR" dirty="0" err="1" smtClean="0">
                <a:latin typeface="Verdana" pitchFamily="34" charset="0"/>
              </a:rPr>
              <a:t>with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high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quality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furniture</a:t>
            </a:r>
            <a:r>
              <a:rPr lang="fr-FR" dirty="0" smtClean="0">
                <a:latin typeface="Verdana" pitchFamily="34" charset="0"/>
              </a:rPr>
              <a:t>, audio </a:t>
            </a:r>
            <a:r>
              <a:rPr lang="fr-FR" dirty="0" err="1" smtClean="0">
                <a:latin typeface="Verdana" pitchFamily="34" charset="0"/>
              </a:rPr>
              <a:t>video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equipment</a:t>
            </a:r>
            <a:r>
              <a:rPr lang="fr-FR" dirty="0" smtClean="0">
                <a:latin typeface="Verdana" pitchFamily="34" charset="0"/>
              </a:rPr>
              <a:t> and customisation items </a:t>
            </a:r>
            <a:r>
              <a:rPr lang="fr-FR" dirty="0" err="1" smtClean="0">
                <a:latin typeface="Verdana" pitchFamily="34" charset="0"/>
              </a:rPr>
              <a:t>such</a:t>
            </a:r>
            <a:r>
              <a:rPr lang="fr-FR" dirty="0" smtClean="0">
                <a:latin typeface="Verdana" pitchFamily="34" charset="0"/>
              </a:rPr>
              <a:t> as </a:t>
            </a:r>
            <a:r>
              <a:rPr lang="fr-FR" dirty="0" err="1" smtClean="0">
                <a:latin typeface="Verdana" pitchFamily="34" charset="0"/>
              </a:rPr>
              <a:t>floors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covering</a:t>
            </a:r>
            <a:r>
              <a:rPr lang="fr-FR" dirty="0" smtClean="0">
                <a:latin typeface="Verdana" pitchFamily="34" charset="0"/>
              </a:rPr>
              <a:t> and </a:t>
            </a:r>
            <a:r>
              <a:rPr lang="fr-FR" dirty="0" err="1" smtClean="0">
                <a:latin typeface="Verdana" pitchFamily="34" charset="0"/>
              </a:rPr>
              <a:t>many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others</a:t>
            </a:r>
            <a:r>
              <a:rPr lang="fr-FR" dirty="0" smtClean="0">
                <a:latin typeface="Verdana" pitchFamily="34" charset="0"/>
              </a:rPr>
              <a:t>.</a:t>
            </a:r>
          </a:p>
          <a:p>
            <a:pPr algn="just"/>
            <a:endParaRPr lang="fr-FR" dirty="0" smtClean="0">
              <a:latin typeface="Verdana" pitchFamily="34" charset="0"/>
            </a:endParaRPr>
          </a:p>
          <a:p>
            <a:pPr algn="just"/>
            <a:r>
              <a:rPr lang="fr-FR" dirty="0" err="1" smtClean="0">
                <a:latin typeface="Verdana" pitchFamily="34" charset="0"/>
              </a:rPr>
              <a:t>Please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discover</a:t>
            </a:r>
            <a:r>
              <a:rPr lang="fr-FR" dirty="0" smtClean="0">
                <a:latin typeface="Verdana" pitchFamily="34" charset="0"/>
              </a:rPr>
              <a:t> the </a:t>
            </a:r>
            <a:r>
              <a:rPr lang="fr-FR" dirty="0" err="1" smtClean="0">
                <a:latin typeface="Verdana" pitchFamily="34" charset="0"/>
              </a:rPr>
              <a:t>catalog</a:t>
            </a:r>
            <a:r>
              <a:rPr lang="fr-FR" dirty="0" smtClean="0">
                <a:latin typeface="Verdana" pitchFamily="34" charset="0"/>
              </a:rPr>
              <a:t> and the </a:t>
            </a:r>
            <a:r>
              <a:rPr lang="fr-FR" dirty="0" err="1" smtClean="0">
                <a:latin typeface="Verdana" pitchFamily="34" charset="0"/>
              </a:rPr>
              <a:t>order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form</a:t>
            </a:r>
            <a:r>
              <a:rPr lang="fr-FR" dirty="0" smtClean="0">
                <a:latin typeface="Verdana" pitchFamily="34" charset="0"/>
              </a:rPr>
              <a:t> on the </a:t>
            </a:r>
            <a:r>
              <a:rPr lang="fr-FR" b="1" dirty="0" err="1" smtClean="0">
                <a:latin typeface="Verdana" pitchFamily="34" charset="0"/>
              </a:rPr>
              <a:t>StudioArancio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b="1" dirty="0" smtClean="0">
                <a:latin typeface="Verdana" pitchFamily="34" charset="0"/>
                <a:hlinkClick r:id="rId2"/>
              </a:rPr>
              <a:t>website</a:t>
            </a:r>
            <a:r>
              <a:rPr lang="fr-FR" dirty="0" smtClean="0">
                <a:latin typeface="Verdana" pitchFamily="34" charset="0"/>
                <a:hlinkClick r:id="rId2"/>
              </a:rPr>
              <a:t> </a:t>
            </a:r>
            <a:r>
              <a:rPr lang="en-US" dirty="0" smtClean="0">
                <a:latin typeface="Verdana" pitchFamily="34" charset="0"/>
              </a:rPr>
              <a:t>(username: </a:t>
            </a:r>
            <a:r>
              <a:rPr lang="en-US" b="1" dirty="0" smtClean="0">
                <a:latin typeface="Verdana" pitchFamily="34" charset="0"/>
              </a:rPr>
              <a:t>ESC</a:t>
            </a:r>
            <a:r>
              <a:rPr lang="en-US" dirty="0" smtClean="0">
                <a:latin typeface="Verdana" pitchFamily="34" charset="0"/>
              </a:rPr>
              <a:t>, password: </a:t>
            </a:r>
            <a:r>
              <a:rPr lang="en-US" b="1" dirty="0" smtClean="0">
                <a:latin typeface="Verdana" pitchFamily="34" charset="0"/>
              </a:rPr>
              <a:t>2017</a:t>
            </a:r>
            <a:r>
              <a:rPr lang="en-US" dirty="0" smtClean="0">
                <a:latin typeface="Verdana" pitchFamily="34" charset="0"/>
              </a:rPr>
              <a:t>)</a:t>
            </a:r>
            <a:endParaRPr lang="fr-FR" b="1" dirty="0" smtClean="0">
              <a:solidFill>
                <a:srgbClr val="FF0000"/>
              </a:solidFill>
              <a:latin typeface="Verdana" pitchFamily="34" charset="0"/>
            </a:endParaRPr>
          </a:p>
          <a:p>
            <a:pPr algn="just"/>
            <a:endParaRPr lang="fr-FR" dirty="0" smtClean="0">
              <a:latin typeface="Verdana" pitchFamily="34" charset="0"/>
            </a:endParaRPr>
          </a:p>
          <a:p>
            <a:pPr algn="just"/>
            <a:r>
              <a:rPr lang="fr-FR" dirty="0" smtClean="0">
                <a:latin typeface="Verdana" pitchFamily="34" charset="0"/>
              </a:rPr>
              <a:t>Note </a:t>
            </a:r>
            <a:r>
              <a:rPr lang="fr-FR" dirty="0" err="1" smtClean="0">
                <a:latin typeface="Verdana" pitchFamily="34" charset="0"/>
              </a:rPr>
              <a:t>that</a:t>
            </a:r>
            <a:r>
              <a:rPr lang="fr-FR" dirty="0" smtClean="0">
                <a:latin typeface="Verdana" pitchFamily="34" charset="0"/>
              </a:rPr>
              <a:t> the </a:t>
            </a:r>
            <a:r>
              <a:rPr lang="fr-FR" dirty="0" err="1" smtClean="0">
                <a:latin typeface="Verdana" pitchFamily="34" charset="0"/>
              </a:rPr>
              <a:t>entire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invoice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amount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is</a:t>
            </a:r>
            <a:r>
              <a:rPr lang="fr-FR" dirty="0" smtClean="0">
                <a:latin typeface="Verdana" pitchFamily="34" charset="0"/>
              </a:rPr>
              <a:t> due by </a:t>
            </a:r>
            <a:r>
              <a:rPr lang="fr-FR" b="1" dirty="0" smtClean="0">
                <a:latin typeface="Verdana" pitchFamily="34" charset="0"/>
              </a:rPr>
              <a:t>August 25, 2017. </a:t>
            </a:r>
            <a:r>
              <a:rPr lang="fr-FR" dirty="0" smtClean="0">
                <a:latin typeface="Verdana" pitchFamily="34" charset="0"/>
              </a:rPr>
              <a:t>The deadline for </a:t>
            </a:r>
            <a:r>
              <a:rPr lang="fr-FR" dirty="0" err="1" smtClean="0">
                <a:latin typeface="Verdana" pitchFamily="34" charset="0"/>
              </a:rPr>
              <a:t>orders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is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b="1" dirty="0" smtClean="0">
                <a:solidFill>
                  <a:srgbClr val="FF0000"/>
                </a:solidFill>
                <a:latin typeface="Verdana" pitchFamily="34" charset="0"/>
              </a:rPr>
              <a:t>30 </a:t>
            </a:r>
            <a:r>
              <a:rPr lang="fr-FR" b="1" dirty="0" err="1" smtClean="0">
                <a:solidFill>
                  <a:srgbClr val="FF0000"/>
                </a:solidFill>
                <a:latin typeface="Verdana" pitchFamily="34" charset="0"/>
              </a:rPr>
              <a:t>June</a:t>
            </a:r>
            <a:r>
              <a:rPr lang="fr-FR" dirty="0" smtClean="0">
                <a:latin typeface="Verdana" pitchFamily="34" charset="0"/>
              </a:rPr>
              <a:t>, </a:t>
            </a:r>
            <a:r>
              <a:rPr lang="fr-FR" dirty="0" err="1" smtClean="0">
                <a:latin typeface="Verdana" pitchFamily="34" charset="0"/>
              </a:rPr>
              <a:t>however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you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may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still</a:t>
            </a:r>
            <a:r>
              <a:rPr lang="fr-FR" dirty="0" smtClean="0">
                <a:latin typeface="Verdana" pitchFamily="34" charset="0"/>
              </a:rPr>
              <a:t> place </a:t>
            </a:r>
            <a:r>
              <a:rPr lang="fr-FR" dirty="0" err="1" smtClean="0">
                <a:latin typeface="Verdana" pitchFamily="34" charset="0"/>
              </a:rPr>
              <a:t>orders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before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b="1" dirty="0" smtClean="0">
                <a:solidFill>
                  <a:srgbClr val="FF0000"/>
                </a:solidFill>
                <a:latin typeface="Verdana" pitchFamily="34" charset="0"/>
              </a:rPr>
              <a:t>30 July</a:t>
            </a:r>
            <a:r>
              <a:rPr lang="fr-FR" dirty="0" smtClean="0">
                <a:latin typeface="Verdana" pitchFamily="34" charset="0"/>
              </a:rPr>
              <a:t>, </a:t>
            </a:r>
            <a:r>
              <a:rPr lang="fr-FR" dirty="0" err="1" smtClean="0">
                <a:latin typeface="Verdana" pitchFamily="34" charset="0"/>
              </a:rPr>
              <a:t>albeit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with</a:t>
            </a:r>
            <a:r>
              <a:rPr lang="fr-FR" dirty="0" smtClean="0">
                <a:latin typeface="Verdana" pitchFamily="34" charset="0"/>
              </a:rPr>
              <a:t> a 20% </a:t>
            </a:r>
            <a:r>
              <a:rPr lang="fr-FR" dirty="0" err="1" smtClean="0">
                <a:latin typeface="Verdana" pitchFamily="34" charset="0"/>
              </a:rPr>
              <a:t>price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increase</a:t>
            </a:r>
            <a:r>
              <a:rPr lang="fr-FR" dirty="0" smtClean="0">
                <a:latin typeface="Verdana" pitchFamily="34" charset="0"/>
              </a:rPr>
              <a:t>.</a:t>
            </a:r>
            <a:r>
              <a:rPr lang="fr-FR" b="1" dirty="0" smtClean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fr-FR" dirty="0" smtClean="0">
                <a:latin typeface="Verdana" pitchFamily="34" charset="0"/>
              </a:rPr>
              <a:t>No </a:t>
            </a:r>
            <a:r>
              <a:rPr lang="fr-FR" dirty="0" err="1" smtClean="0">
                <a:latin typeface="Verdana" pitchFamily="34" charset="0"/>
              </a:rPr>
              <a:t>order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will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be</a:t>
            </a:r>
            <a:r>
              <a:rPr lang="fr-FR" dirty="0" smtClean="0">
                <a:latin typeface="Verdana" pitchFamily="34" charset="0"/>
              </a:rPr>
              <a:t> possible </a:t>
            </a:r>
            <a:r>
              <a:rPr lang="fr-FR" dirty="0" err="1" smtClean="0">
                <a:latin typeface="Verdana" pitchFamily="34" charset="0"/>
              </a:rPr>
              <a:t>after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b="1" dirty="0" smtClean="0">
                <a:solidFill>
                  <a:srgbClr val="FF0000"/>
                </a:solidFill>
                <a:latin typeface="Verdana" pitchFamily="34" charset="0"/>
              </a:rPr>
              <a:t>30 July 2017</a:t>
            </a:r>
            <a:r>
              <a:rPr lang="fr-FR" dirty="0" smtClean="0">
                <a:latin typeface="Verdana" pitchFamily="34" charset="0"/>
              </a:rPr>
              <a:t>.</a:t>
            </a:r>
          </a:p>
          <a:p>
            <a:pPr algn="just"/>
            <a:endParaRPr lang="fr-FR" dirty="0" smtClean="0">
              <a:latin typeface="Verdana" pitchFamily="34" charset="0"/>
            </a:endParaRPr>
          </a:p>
          <a:p>
            <a:r>
              <a:rPr lang="fr-FR" dirty="0" smtClean="0">
                <a:latin typeface="Verdana" pitchFamily="34" charset="0"/>
              </a:rPr>
              <a:t>For </a:t>
            </a:r>
            <a:r>
              <a:rPr lang="fr-FR" dirty="0" err="1" smtClean="0">
                <a:latin typeface="Verdana" pitchFamily="34" charset="0"/>
              </a:rPr>
              <a:t>any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queries</a:t>
            </a:r>
            <a:r>
              <a:rPr lang="fr-FR" dirty="0" smtClean="0">
                <a:latin typeface="Verdana" pitchFamily="34" charset="0"/>
              </a:rPr>
              <a:t> on </a:t>
            </a:r>
            <a:r>
              <a:rPr lang="fr-FR" dirty="0" err="1" smtClean="0">
                <a:latin typeface="Verdana" pitchFamily="34" charset="0"/>
              </a:rPr>
              <a:t>these</a:t>
            </a:r>
            <a:r>
              <a:rPr lang="fr-FR" dirty="0" smtClean="0">
                <a:latin typeface="Verdana" pitchFamily="34" charset="0"/>
              </a:rPr>
              <a:t> services, </a:t>
            </a:r>
            <a:r>
              <a:rPr lang="fr-FR" dirty="0" err="1" smtClean="0">
                <a:latin typeface="Verdana" pitchFamily="34" charset="0"/>
              </a:rPr>
              <a:t>please</a:t>
            </a:r>
            <a:r>
              <a:rPr lang="fr-FR" dirty="0" smtClean="0">
                <a:latin typeface="Verdana" pitchFamily="34" charset="0"/>
              </a:rPr>
              <a:t> contact </a:t>
            </a:r>
            <a:r>
              <a:rPr lang="fr-FR" dirty="0" err="1" smtClean="0">
                <a:latin typeface="Verdana" pitchFamily="34" charset="0"/>
              </a:rPr>
              <a:t>our</a:t>
            </a:r>
            <a:r>
              <a:rPr lang="fr-FR" dirty="0" smtClean="0">
                <a:latin typeface="Verdana" pitchFamily="34" charset="0"/>
              </a:rPr>
              <a:t> ESC official supplier </a:t>
            </a:r>
            <a:r>
              <a:rPr lang="fr-FR" b="1" dirty="0" err="1" smtClean="0">
                <a:latin typeface="Verdana" pitchFamily="34" charset="0"/>
              </a:rPr>
              <a:t>StudioArancio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at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b="1" dirty="0" smtClean="0">
                <a:latin typeface="Verdana" pitchFamily="34" charset="0"/>
                <a:hlinkClick r:id="rId3"/>
              </a:rPr>
              <a:t>congress@studioarancio.net</a:t>
            </a:r>
            <a:endParaRPr lang="fr-FR" b="1" dirty="0" smtClean="0">
              <a:latin typeface="Verdana" pitchFamily="34" charset="0"/>
            </a:endParaRPr>
          </a:p>
          <a:p>
            <a:endParaRPr lang="fr-F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6089107" y="1076325"/>
            <a:ext cx="2355349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1627895" y="793969"/>
            <a:ext cx="6483925" cy="871538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2400" b="0" dirty="0" smtClean="0">
                <a:solidFill>
                  <a:srgbClr val="8064A2">
                    <a:lumMod val="75000"/>
                  </a:srgbClr>
                </a:solidFill>
                <a:latin typeface="Verdana" pitchFamily="34" charset="0"/>
                <a:ea typeface="+mn-ea"/>
                <a:cs typeface="+mn-cs"/>
              </a:rPr>
              <a:t>Function Space Internet Solutions</a:t>
            </a:r>
            <a:br>
              <a:rPr lang="en-US" sz="2400" b="0" dirty="0" smtClean="0">
                <a:solidFill>
                  <a:srgbClr val="8064A2">
                    <a:lumMod val="75000"/>
                  </a:srgbClr>
                </a:solidFill>
                <a:latin typeface="Verdana" pitchFamily="34" charset="0"/>
                <a:ea typeface="+mn-ea"/>
                <a:cs typeface="+mn-cs"/>
              </a:rPr>
            </a:br>
            <a:endParaRPr lang="fr-F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1784" y="1650629"/>
            <a:ext cx="5770418" cy="2753519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 smtClean="0">
                <a:latin typeface="Verdana" pitchFamily="34" charset="0"/>
              </a:rPr>
              <a:t>3 different offers can be contracted to provide your Function Space with Internet:</a:t>
            </a:r>
          </a:p>
          <a:p>
            <a:pPr algn="just"/>
            <a:endParaRPr lang="fr-FR" dirty="0" smtClean="0">
              <a:latin typeface="Verdana" pitchFamily="34" charset="0"/>
            </a:endParaRPr>
          </a:p>
          <a:p>
            <a:pPr algn="just">
              <a:buFontTx/>
              <a:buChar char="-"/>
            </a:pPr>
            <a:r>
              <a:rPr lang="en-US" dirty="0" smtClean="0">
                <a:latin typeface="Verdana" pitchFamily="34" charset="0"/>
              </a:rPr>
              <a:t> Each room is pre-equipped with a network cable. You just have to order your Broadband Internet to make it work!</a:t>
            </a:r>
          </a:p>
          <a:p>
            <a:pPr algn="just"/>
            <a:endParaRPr lang="en-US" dirty="0" smtClean="0">
              <a:latin typeface="Verdana" pitchFamily="34" charset="0"/>
            </a:endParaRPr>
          </a:p>
          <a:p>
            <a:pPr algn="just">
              <a:buFontTx/>
              <a:buChar char="-"/>
            </a:pPr>
            <a:r>
              <a:rPr lang="en-US" dirty="0" smtClean="0">
                <a:latin typeface="Verdana" pitchFamily="34" charset="0"/>
              </a:rPr>
              <a:t> ESC Congress general Wi-Fi is available, but you can also order your own private Wi-Fi network with a decent and guaranteed bandwidth Internet </a:t>
            </a:r>
            <a:r>
              <a:rPr lang="en-US" dirty="0" smtClean="0">
                <a:latin typeface="Verdana" pitchFamily="34" charset="0"/>
              </a:rPr>
              <a:t>access by contacting</a:t>
            </a:r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2"/>
              </a:rPr>
              <a:t>esc.internet@firabarcelona.com</a:t>
            </a:r>
            <a:r>
              <a:rPr lang="en-GB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n-US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en-US" dirty="0" smtClean="0">
              <a:latin typeface="Verdana" pitchFamily="34" charset="0"/>
            </a:endParaRPr>
          </a:p>
          <a:p>
            <a:pPr algn="just">
              <a:buFontTx/>
              <a:buChar char="-"/>
            </a:pPr>
            <a:r>
              <a:rPr lang="en-US" dirty="0" smtClean="0">
                <a:latin typeface="Verdana" pitchFamily="34" charset="0"/>
              </a:rPr>
              <a:t> Should you decide to deploy your own Wi-Fi service, a fixed charge per access point will be payable to our official supplier who will check the conformity of your equipment and ensure no interference with the overall Wi-Fi service at ESC Congress 2017.</a:t>
            </a:r>
          </a:p>
          <a:p>
            <a:pPr algn="just">
              <a:buFontTx/>
              <a:buChar char="-"/>
            </a:pPr>
            <a:endParaRPr lang="en-US" dirty="0" smtClean="0">
              <a:latin typeface="Verdana" pitchFamily="34" charset="0"/>
            </a:endParaRPr>
          </a:p>
          <a:p>
            <a:pPr algn="ctr"/>
            <a:r>
              <a:rPr lang="fr-FR" b="1" dirty="0" smtClean="0">
                <a:solidFill>
                  <a:srgbClr val="FF0000"/>
                </a:solidFill>
                <a:latin typeface="Verdana" pitchFamily="34" charset="0"/>
              </a:rPr>
              <a:t>Deadline to place </a:t>
            </a:r>
            <a:r>
              <a:rPr lang="fr-FR" b="1" dirty="0" err="1" smtClean="0">
                <a:solidFill>
                  <a:srgbClr val="FF0000"/>
                </a:solidFill>
                <a:latin typeface="Verdana" pitchFamily="34" charset="0"/>
              </a:rPr>
              <a:t>your</a:t>
            </a:r>
            <a:r>
              <a:rPr lang="fr-FR" b="1" dirty="0" smtClean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  <a:latin typeface="Verdana" pitchFamily="34" charset="0"/>
              </a:rPr>
              <a:t>order</a:t>
            </a:r>
            <a:r>
              <a:rPr lang="fr-FR" b="1" dirty="0" smtClean="0">
                <a:solidFill>
                  <a:srgbClr val="FF0000"/>
                </a:solidFill>
                <a:latin typeface="Verdana" pitchFamily="34" charset="0"/>
              </a:rPr>
              <a:t>: 21 August 2017</a:t>
            </a:r>
          </a:p>
          <a:p>
            <a:pPr algn="ctr"/>
            <a:endParaRPr lang="en-US" sz="1600" dirty="0" smtClean="0">
              <a:latin typeface="Verdana" pitchFamily="34" charset="0"/>
            </a:endParaRPr>
          </a:p>
          <a:p>
            <a:pPr algn="ctr"/>
            <a:endParaRPr lang="fr-FR" sz="2400" b="1" dirty="0" smtClean="0">
              <a:solidFill>
                <a:srgbClr val="FF0000"/>
              </a:solidFill>
              <a:latin typeface="Verdana" pitchFamily="34" charset="0"/>
            </a:endParaRPr>
          </a:p>
          <a:p>
            <a:pPr algn="ctr"/>
            <a:endParaRPr lang="fr-FR" sz="2400" b="1" dirty="0" smtClean="0">
              <a:solidFill>
                <a:srgbClr val="FF0000"/>
              </a:solidFill>
              <a:latin typeface="Verdana" pitchFamily="34" charset="0"/>
            </a:endParaRPr>
          </a:p>
          <a:p>
            <a:pPr algn="ctr"/>
            <a:endParaRPr lang="fr-FR" sz="2400" b="1" dirty="0" smtClean="0">
              <a:solidFill>
                <a:srgbClr val="FF0000"/>
              </a:solidFill>
              <a:latin typeface="Verdana" pitchFamily="34" charset="0"/>
            </a:endParaRPr>
          </a:p>
          <a:p>
            <a:pPr algn="ctr"/>
            <a:endParaRPr lang="fr-FR" sz="2400" b="1" dirty="0" smtClean="0">
              <a:solidFill>
                <a:srgbClr val="FF0000"/>
              </a:solidFill>
              <a:latin typeface="Verdana" pitchFamily="34" charset="0"/>
            </a:endParaRPr>
          </a:p>
          <a:p>
            <a:pPr algn="just"/>
            <a:endParaRPr lang="fr-FR" sz="2400" dirty="0" smtClean="0">
              <a:latin typeface="Verdana" pitchFamily="34" charset="0"/>
            </a:endParaRPr>
          </a:p>
          <a:p>
            <a:pPr algn="just"/>
            <a:endParaRPr lang="fr-FR" sz="2400" b="1" dirty="0" smtClean="0">
              <a:latin typeface="Verdana" pitchFamily="34" charset="0"/>
            </a:endParaRPr>
          </a:p>
          <a:p>
            <a:pPr algn="just"/>
            <a:endParaRPr lang="fr-FR" sz="2400" dirty="0" smtClean="0">
              <a:latin typeface="Verdana" pitchFamily="34" charset="0"/>
            </a:endParaRPr>
          </a:p>
          <a:p>
            <a:pPr algn="just"/>
            <a:endParaRPr lang="fr-FR" sz="2400" dirty="0" smtClean="0">
              <a:latin typeface="Verdana" pitchFamily="34" charset="0"/>
            </a:endParaRPr>
          </a:p>
          <a:p>
            <a:pPr algn="just"/>
            <a:endParaRPr lang="fr-FR" sz="2400" dirty="0" smtClean="0">
              <a:latin typeface="Verdana" pitchFamily="34" charset="0"/>
            </a:endParaRPr>
          </a:p>
          <a:p>
            <a:pPr algn="ctr"/>
            <a:endParaRPr lang="fr-FR" sz="2400" b="1" dirty="0" smtClean="0">
              <a:latin typeface="Verdana" pitchFamily="34" charset="0"/>
            </a:endParaRP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18" y="4378722"/>
            <a:ext cx="6301722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750" b="1" i="1" dirty="0" smtClean="0">
                <a:latin typeface="Verdana" pitchFamily="34" charset="0"/>
              </a:rPr>
              <a:t>  Failure </a:t>
            </a:r>
            <a:r>
              <a:rPr lang="en-US" sz="750" b="1" i="1" dirty="0">
                <a:latin typeface="Verdana" pitchFamily="34" charset="0"/>
              </a:rPr>
              <a:t>to report Wi-Fi equipment could lead to an immediate requirement to suspend equipment onsite. </a:t>
            </a:r>
            <a:endParaRPr lang="fr-FR" sz="750" b="1" i="1" dirty="0">
              <a:latin typeface="Verdana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9050" y="907478"/>
            <a:ext cx="9144000" cy="450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2400" dirty="0">
              <a:solidFill>
                <a:schemeClr val="accent4">
                  <a:lumMod val="75000"/>
                </a:schemeClr>
              </a:solidFill>
              <a:latin typeface="Verdana" pitchFamily="34" charset="0"/>
            </a:endParaRP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19050" y="1250519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000" b="1" dirty="0">
                <a:latin typeface="Verdana" pitchFamily="34" charset="0"/>
              </a:rPr>
              <a:t>To ensure the provision of a safe and effective Internet service for you, we have deployed in collaboration with our official supplier specific technical resources to ensure a quality service.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391" y="1080649"/>
            <a:ext cx="3616034" cy="871538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sz="2400" b="0" dirty="0" smtClean="0">
                <a:solidFill>
                  <a:srgbClr val="8064A2">
                    <a:lumMod val="75000"/>
                  </a:srgbClr>
                </a:solidFill>
                <a:latin typeface="Verdana" pitchFamily="34" charset="0"/>
                <a:ea typeface="+mn-ea"/>
                <a:cs typeface="+mn-cs"/>
              </a:rPr>
              <a:t>Function Spaces Signage/Branding</a:t>
            </a:r>
            <a:br>
              <a:rPr lang="en-US" sz="2400" b="0" dirty="0" smtClean="0">
                <a:solidFill>
                  <a:srgbClr val="8064A2">
                    <a:lumMod val="75000"/>
                  </a:srgbClr>
                </a:solidFill>
                <a:latin typeface="Verdana" pitchFamily="34" charset="0"/>
                <a:ea typeface="+mn-ea"/>
                <a:cs typeface="+mn-cs"/>
              </a:rPr>
            </a:br>
            <a:endParaRPr lang="fr-F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842655"/>
            <a:ext cx="3893125" cy="2751968"/>
          </a:xfrm>
        </p:spPr>
        <p:txBody>
          <a:bodyPr>
            <a:normAutofit/>
          </a:bodyPr>
          <a:lstStyle/>
          <a:p>
            <a:pPr lvl="1">
              <a:buClr>
                <a:srgbClr val="006600"/>
              </a:buClr>
              <a:buFont typeface="Arial" pitchFamily="34" charset="0"/>
              <a:buChar char="•"/>
            </a:pPr>
            <a:r>
              <a:rPr lang="en-US" sz="1000" dirty="0" smtClean="0">
                <a:latin typeface="Verdana" pitchFamily="34" charset="0"/>
              </a:rPr>
              <a:t> The ESC will take care of the generic signage within the congress centre. </a:t>
            </a:r>
          </a:p>
          <a:p>
            <a:pPr lvl="1">
              <a:buClr>
                <a:srgbClr val="006600"/>
              </a:buClr>
              <a:buFont typeface="Arial" pitchFamily="34" charset="0"/>
              <a:buChar char="•"/>
            </a:pPr>
            <a:r>
              <a:rPr lang="en-US" sz="1000" dirty="0" smtClean="0">
                <a:latin typeface="Verdana" pitchFamily="34" charset="0"/>
              </a:rPr>
              <a:t>  No other signage or promotion can be made within the building.</a:t>
            </a:r>
          </a:p>
          <a:p>
            <a:pPr lvl="1">
              <a:buClr>
                <a:srgbClr val="006600"/>
              </a:buClr>
            </a:pPr>
            <a:r>
              <a:rPr lang="en-US" sz="1000" dirty="0" smtClean="0">
                <a:latin typeface="Verdana" pitchFamily="34" charset="0"/>
              </a:rPr>
              <a:t>Additional signs, posters or roll-up placed in front of the room or anywhere else in the convention centre are not allowed and will be removed.</a:t>
            </a:r>
          </a:p>
          <a:p>
            <a:pPr lvl="1">
              <a:buClr>
                <a:srgbClr val="006600"/>
              </a:buClr>
              <a:buFont typeface="Arial" pitchFamily="34" charset="0"/>
              <a:buChar char="•"/>
            </a:pPr>
            <a:r>
              <a:rPr lang="en-US" sz="1000" dirty="0" smtClean="0">
                <a:latin typeface="Verdana" pitchFamily="34" charset="0"/>
              </a:rPr>
              <a:t>  1 standard room branding on the facade of the room is included in the Function Space rental:</a:t>
            </a:r>
          </a:p>
          <a:p>
            <a:pPr lvl="1">
              <a:buClr>
                <a:srgbClr val="006600"/>
              </a:buClr>
            </a:pPr>
            <a:r>
              <a:rPr lang="en-US" sz="1000" b="1" dirty="0" smtClean="0">
                <a:latin typeface="Verdana" pitchFamily="34" charset="0"/>
              </a:rPr>
              <a:t>1 panel landscape format (200cm x 100cm)</a:t>
            </a:r>
          </a:p>
          <a:p>
            <a:pPr lvl="1">
              <a:buClr>
                <a:srgbClr val="006600"/>
              </a:buClr>
            </a:pPr>
            <a:r>
              <a:rPr lang="en-US" sz="1000" dirty="0" smtClean="0">
                <a:latin typeface="Verdana" pitchFamily="34" charset="0"/>
              </a:rPr>
              <a:t>Room branding must receive prior approval from the ESC (company name, corporate logo &amp; visual only). </a:t>
            </a:r>
            <a:r>
              <a:rPr lang="en-US" sz="1000" b="1" dirty="0" smtClean="0">
                <a:solidFill>
                  <a:srgbClr val="FF0000"/>
                </a:solidFill>
                <a:latin typeface="Verdana" pitchFamily="34" charset="0"/>
              </a:rPr>
              <a:t>Deadline: 30 June 2017</a:t>
            </a:r>
          </a:p>
          <a:p>
            <a:pPr lvl="1">
              <a:buClr>
                <a:srgbClr val="006600"/>
              </a:buClr>
              <a:buFont typeface="Arial" pitchFamily="34" charset="0"/>
              <a:buChar char="•"/>
            </a:pPr>
            <a:r>
              <a:rPr lang="en-US" sz="1000" dirty="0" smtClean="0">
                <a:latin typeface="Verdana" pitchFamily="34" charset="0"/>
              </a:rPr>
              <a:t> The room number will be indicated on the top of room entrance doors.</a:t>
            </a:r>
          </a:p>
          <a:p>
            <a:pPr lvl="1">
              <a:buClr>
                <a:srgbClr val="006600"/>
              </a:buClr>
            </a:pPr>
            <a:endParaRPr lang="en-US" sz="1000" dirty="0" smtClean="0">
              <a:latin typeface="Verdana" pitchFamily="34" charset="0"/>
            </a:endParaRPr>
          </a:p>
          <a:p>
            <a:pPr lvl="1">
              <a:buClr>
                <a:srgbClr val="006600"/>
              </a:buClr>
            </a:pPr>
            <a:endParaRPr lang="fr-FR" sz="1000" dirty="0" smtClean="0"/>
          </a:p>
          <a:p>
            <a:endParaRPr lang="fr-FR" sz="1000" dirty="0"/>
          </a:p>
        </p:txBody>
      </p:sp>
      <p:sp>
        <p:nvSpPr>
          <p:cNvPr id="5" name="Rectangle 4"/>
          <p:cNvSpPr/>
          <p:nvPr/>
        </p:nvSpPr>
        <p:spPr>
          <a:xfrm>
            <a:off x="4571997" y="2862734"/>
            <a:ext cx="44680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 smtClean="0">
                <a:latin typeface="Verdana" pitchFamily="34" charset="0"/>
              </a:rPr>
              <a:t>Specifications are as follow: </a:t>
            </a:r>
            <a:r>
              <a:rPr lang="fr-FR" sz="1000" b="1" dirty="0" smtClean="0">
                <a:latin typeface="Verdana" pitchFamily="34" charset="0"/>
              </a:rPr>
              <a:t>FORMAT AND RESOLUTION:</a:t>
            </a:r>
          </a:p>
          <a:p>
            <a:endParaRPr lang="fr-FR" sz="500" b="1" dirty="0" smtClean="0">
              <a:solidFill>
                <a:srgbClr val="FF0000"/>
              </a:solidFill>
              <a:latin typeface="Verdana" pitchFamily="34" charset="0"/>
            </a:endParaRPr>
          </a:p>
          <a:p>
            <a:r>
              <a:rPr lang="fr-FR" sz="1000" b="1" dirty="0" smtClean="0">
                <a:latin typeface="Verdana" pitchFamily="34" charset="0"/>
              </a:rPr>
              <a:t>RASTERIZED FILES</a:t>
            </a:r>
            <a:r>
              <a:rPr lang="fr-FR" sz="1000" dirty="0" smtClean="0">
                <a:latin typeface="Verdana" pitchFamily="34" charset="0"/>
              </a:rPr>
              <a:t>: </a:t>
            </a:r>
            <a:r>
              <a:rPr lang="fr-FR" sz="1000" dirty="0" err="1" smtClean="0">
                <a:latin typeface="Verdana" pitchFamily="34" charset="0"/>
              </a:rPr>
              <a:t>scale</a:t>
            </a:r>
            <a:r>
              <a:rPr lang="fr-FR" sz="1000" dirty="0" smtClean="0">
                <a:latin typeface="Verdana" pitchFamily="34" charset="0"/>
              </a:rPr>
              <a:t> 1:1 (Final dimension) - </a:t>
            </a:r>
            <a:r>
              <a:rPr lang="fr-FR" sz="1000" dirty="0" err="1" smtClean="0">
                <a:latin typeface="Verdana" pitchFamily="34" charset="0"/>
              </a:rPr>
              <a:t>method</a:t>
            </a:r>
            <a:r>
              <a:rPr lang="fr-FR" sz="1000" dirty="0" smtClean="0">
                <a:latin typeface="Verdana" pitchFamily="34" charset="0"/>
              </a:rPr>
              <a:t> CYMK - final </a:t>
            </a:r>
            <a:r>
              <a:rPr lang="fr-FR" sz="1000" dirty="0" err="1" smtClean="0">
                <a:latin typeface="Verdana" pitchFamily="34" charset="0"/>
              </a:rPr>
              <a:t>resolution</a:t>
            </a:r>
            <a:r>
              <a:rPr lang="fr-FR" sz="1000" dirty="0" smtClean="0">
                <a:latin typeface="Verdana" pitchFamily="34" charset="0"/>
              </a:rPr>
              <a:t> </a:t>
            </a:r>
            <a:r>
              <a:rPr lang="fr-FR" sz="1000" dirty="0" err="1" smtClean="0">
                <a:latin typeface="Verdana" pitchFamily="34" charset="0"/>
              </a:rPr>
              <a:t>at</a:t>
            </a:r>
            <a:r>
              <a:rPr lang="fr-FR" sz="1000" dirty="0" smtClean="0">
                <a:latin typeface="Verdana" pitchFamily="34" charset="0"/>
              </a:rPr>
              <a:t> least 100dpi</a:t>
            </a:r>
            <a:br>
              <a:rPr lang="fr-FR" sz="1000" dirty="0" smtClean="0">
                <a:latin typeface="Verdana" pitchFamily="34" charset="0"/>
              </a:rPr>
            </a:br>
            <a:r>
              <a:rPr lang="fr-FR" sz="1000" dirty="0" err="1" smtClean="0">
                <a:latin typeface="Verdana" pitchFamily="34" charset="0"/>
              </a:rPr>
              <a:t>alternatively</a:t>
            </a:r>
            <a:r>
              <a:rPr lang="fr-FR" sz="1000" dirty="0" smtClean="0">
                <a:latin typeface="Verdana" pitchFamily="34" charset="0"/>
              </a:rPr>
              <a:t> file </a:t>
            </a:r>
            <a:r>
              <a:rPr lang="fr-FR" sz="1000" dirty="0" err="1" smtClean="0">
                <a:latin typeface="Verdana" pitchFamily="34" charset="0"/>
              </a:rPr>
              <a:t>with</a:t>
            </a:r>
            <a:r>
              <a:rPr lang="fr-FR" sz="1000" dirty="0" smtClean="0">
                <a:latin typeface="Verdana" pitchFamily="34" charset="0"/>
              </a:rPr>
              <a:t> </a:t>
            </a:r>
            <a:r>
              <a:rPr lang="fr-FR" sz="1000" dirty="0" err="1" smtClean="0">
                <a:latin typeface="Verdana" pitchFamily="34" charset="0"/>
              </a:rPr>
              <a:t>proportional</a:t>
            </a:r>
            <a:r>
              <a:rPr lang="fr-FR" sz="1000" dirty="0" smtClean="0">
                <a:latin typeface="Verdana" pitchFamily="34" charset="0"/>
              </a:rPr>
              <a:t> dimensions (</a:t>
            </a:r>
            <a:r>
              <a:rPr lang="fr-FR" sz="1000" dirty="0" err="1" smtClean="0">
                <a:latin typeface="Verdana" pitchFamily="34" charset="0"/>
              </a:rPr>
              <a:t>example</a:t>
            </a:r>
            <a:r>
              <a:rPr lang="fr-FR" sz="1000" dirty="0" smtClean="0">
                <a:latin typeface="Verdana" pitchFamily="34" charset="0"/>
              </a:rPr>
              <a:t>: </a:t>
            </a:r>
            <a:r>
              <a:rPr lang="fr-FR" sz="1000" dirty="0" err="1" smtClean="0">
                <a:latin typeface="Verdana" pitchFamily="34" charset="0"/>
              </a:rPr>
              <a:t>dim</a:t>
            </a:r>
            <a:r>
              <a:rPr lang="fr-FR" sz="1000" dirty="0" smtClean="0">
                <a:latin typeface="Verdana" pitchFamily="34" charset="0"/>
              </a:rPr>
              <a:t>. 100x200cm. final 100dpi, </a:t>
            </a:r>
            <a:r>
              <a:rPr lang="fr-FR" sz="1000" dirty="0" err="1" smtClean="0">
                <a:latin typeface="Verdana" pitchFamily="34" charset="0"/>
              </a:rPr>
              <a:t>dim</a:t>
            </a:r>
            <a:r>
              <a:rPr lang="fr-FR" sz="1000" dirty="0" smtClean="0">
                <a:latin typeface="Verdana" pitchFamily="34" charset="0"/>
              </a:rPr>
              <a:t>. 25x50cm. file </a:t>
            </a:r>
            <a:r>
              <a:rPr lang="fr-FR" sz="1000" dirty="0" err="1" smtClean="0">
                <a:latin typeface="Verdana" pitchFamily="34" charset="0"/>
              </a:rPr>
              <a:t>at</a:t>
            </a:r>
            <a:r>
              <a:rPr lang="fr-FR" sz="1000" dirty="0" smtClean="0">
                <a:latin typeface="Verdana" pitchFamily="34" charset="0"/>
              </a:rPr>
              <a:t> 400dpi)</a:t>
            </a:r>
            <a:br>
              <a:rPr lang="fr-FR" sz="1000" dirty="0" smtClean="0">
                <a:latin typeface="Verdana" pitchFamily="34" charset="0"/>
              </a:rPr>
            </a:br>
            <a:r>
              <a:rPr lang="fr-FR" sz="1000" b="1" dirty="0" smtClean="0">
                <a:latin typeface="Verdana" pitchFamily="34" charset="0"/>
              </a:rPr>
              <a:t>CHARACTERS</a:t>
            </a:r>
            <a:r>
              <a:rPr lang="fr-FR" sz="1000" dirty="0" smtClean="0">
                <a:latin typeface="Verdana" pitchFamily="34" charset="0"/>
              </a:rPr>
              <a:t>: </a:t>
            </a:r>
            <a:r>
              <a:rPr lang="fr-FR" sz="1000" dirty="0" err="1" smtClean="0">
                <a:latin typeface="Verdana" pitchFamily="34" charset="0"/>
              </a:rPr>
              <a:t>Converts</a:t>
            </a:r>
            <a:r>
              <a:rPr lang="fr-FR" sz="1000" dirty="0" smtClean="0">
                <a:latin typeface="Verdana" pitchFamily="34" charset="0"/>
              </a:rPr>
              <a:t> to </a:t>
            </a:r>
            <a:r>
              <a:rPr lang="fr-FR" sz="1000" dirty="0" err="1" smtClean="0">
                <a:latin typeface="Verdana" pitchFamily="34" charset="0"/>
              </a:rPr>
              <a:t>paths</a:t>
            </a:r>
            <a:r>
              <a:rPr lang="fr-FR" sz="1000" dirty="0" smtClean="0">
                <a:latin typeface="Verdana" pitchFamily="34" charset="0"/>
              </a:rPr>
              <a:t> or </a:t>
            </a:r>
            <a:r>
              <a:rPr lang="fr-FR" sz="1000" dirty="0" err="1" smtClean="0">
                <a:latin typeface="Verdana" pitchFamily="34" charset="0"/>
              </a:rPr>
              <a:t>attach</a:t>
            </a:r>
            <a:r>
              <a:rPr lang="fr-FR" sz="1000" dirty="0" smtClean="0">
                <a:latin typeface="Verdana" pitchFamily="34" charset="0"/>
              </a:rPr>
              <a:t> font </a:t>
            </a:r>
            <a:r>
              <a:rPr lang="fr-FR" sz="1000" dirty="0" err="1" smtClean="0">
                <a:latin typeface="Verdana" pitchFamily="34" charset="0"/>
              </a:rPr>
              <a:t>folder</a:t>
            </a:r>
            <a:r>
              <a:rPr lang="fr-FR" sz="1000" dirty="0" smtClean="0">
                <a:latin typeface="Verdana" pitchFamily="34" charset="0"/>
              </a:rPr>
              <a:t/>
            </a:r>
            <a:br>
              <a:rPr lang="fr-FR" sz="1000" dirty="0" smtClean="0">
                <a:latin typeface="Verdana" pitchFamily="34" charset="0"/>
              </a:rPr>
            </a:br>
            <a:r>
              <a:rPr lang="fr-FR" sz="1000" b="1" dirty="0" smtClean="0">
                <a:latin typeface="Verdana" pitchFamily="34" charset="0"/>
              </a:rPr>
              <a:t>ACCEPTED FORMATS</a:t>
            </a:r>
            <a:r>
              <a:rPr lang="fr-FR" sz="1000" dirty="0" smtClean="0">
                <a:latin typeface="Verdana" pitchFamily="34" charset="0"/>
              </a:rPr>
              <a:t>: Ai, </a:t>
            </a:r>
            <a:r>
              <a:rPr lang="fr-FR" sz="1000" dirty="0" err="1" smtClean="0">
                <a:latin typeface="Verdana" pitchFamily="34" charset="0"/>
              </a:rPr>
              <a:t>Eps</a:t>
            </a:r>
            <a:r>
              <a:rPr lang="fr-FR" sz="1000" dirty="0" smtClean="0">
                <a:latin typeface="Verdana" pitchFamily="34" charset="0"/>
              </a:rPr>
              <a:t>, </a:t>
            </a:r>
            <a:r>
              <a:rPr lang="fr-FR" sz="1000" dirty="0" err="1" smtClean="0">
                <a:latin typeface="Verdana" pitchFamily="34" charset="0"/>
              </a:rPr>
              <a:t>Jpg</a:t>
            </a:r>
            <a:r>
              <a:rPr lang="fr-FR" sz="1000" dirty="0" smtClean="0">
                <a:latin typeface="Verdana" pitchFamily="34" charset="0"/>
              </a:rPr>
              <a:t>, Tiff, </a:t>
            </a:r>
            <a:r>
              <a:rPr lang="fr-FR" sz="1000" dirty="0" err="1" smtClean="0">
                <a:latin typeface="Verdana" pitchFamily="34" charset="0"/>
              </a:rPr>
              <a:t>Pdf</a:t>
            </a:r>
            <a:r>
              <a:rPr lang="fr-FR" sz="1000" dirty="0" smtClean="0">
                <a:latin typeface="Verdana" pitchFamily="34" charset="0"/>
              </a:rPr>
              <a:t>, </a:t>
            </a:r>
            <a:r>
              <a:rPr lang="fr-FR" sz="1000" dirty="0" err="1" smtClean="0">
                <a:latin typeface="Verdana" pitchFamily="34" charset="0"/>
              </a:rPr>
              <a:t>Psd</a:t>
            </a:r>
            <a:r>
              <a:rPr lang="fr-FR" sz="1000" dirty="0" smtClean="0">
                <a:latin typeface="Verdana" pitchFamily="34" charset="0"/>
              </a:rPr>
              <a:t/>
            </a:r>
            <a:br>
              <a:rPr lang="fr-FR" sz="1000" dirty="0" smtClean="0">
                <a:latin typeface="Verdana" pitchFamily="34" charset="0"/>
              </a:rPr>
            </a:br>
            <a:r>
              <a:rPr lang="fr-FR" sz="1000" b="1" dirty="0" smtClean="0">
                <a:latin typeface="Verdana" pitchFamily="34" charset="0"/>
              </a:rPr>
              <a:t>ADHESIVE LOGO</a:t>
            </a:r>
            <a:r>
              <a:rPr lang="fr-FR" sz="1000" dirty="0" smtClean="0">
                <a:latin typeface="Verdana" pitchFamily="34" charset="0"/>
              </a:rPr>
              <a:t>: </a:t>
            </a:r>
            <a:r>
              <a:rPr lang="fr-FR" sz="1000" dirty="0" err="1" smtClean="0">
                <a:latin typeface="Verdana" pitchFamily="34" charset="0"/>
              </a:rPr>
              <a:t>vector</a:t>
            </a:r>
            <a:r>
              <a:rPr lang="fr-FR" sz="1000" dirty="0" smtClean="0">
                <a:latin typeface="Verdana" pitchFamily="34" charset="0"/>
              </a:rPr>
              <a:t> format</a:t>
            </a:r>
          </a:p>
          <a:p>
            <a:pPr marL="0" lvl="1"/>
            <a:endParaRPr lang="en-US" sz="500" dirty="0" smtClean="0">
              <a:solidFill>
                <a:srgbClr val="FF0000"/>
              </a:solidFill>
              <a:latin typeface="Verdana" pitchFamily="34" charset="0"/>
            </a:endParaRPr>
          </a:p>
          <a:p>
            <a:pPr marL="0" lvl="1"/>
            <a:r>
              <a:rPr lang="en-US" sz="1000" b="1" dirty="0" smtClean="0">
                <a:latin typeface="Verdana" pitchFamily="34" charset="0"/>
              </a:rPr>
              <a:t>N.B: </a:t>
            </a:r>
            <a:r>
              <a:rPr lang="en-US" sz="1000" dirty="0" smtClean="0">
                <a:latin typeface="Verdana" pitchFamily="34" charset="0"/>
              </a:rPr>
              <a:t>In case of logos without shading, the logo will be stuck on the lacquered panel</a:t>
            </a:r>
            <a:r>
              <a:rPr lang="en-US" sz="1000" i="1" dirty="0" smtClean="0">
                <a:latin typeface="Verdana" pitchFamily="34" charset="0"/>
              </a:rPr>
              <a:t>.</a:t>
            </a:r>
            <a:endParaRPr lang="en-US" sz="900" i="1" dirty="0" smtClean="0">
              <a:latin typeface="Verdana" pitchFamily="34" charset="0"/>
            </a:endParaRPr>
          </a:p>
          <a:p>
            <a:pPr lvl="1">
              <a:buClr>
                <a:srgbClr val="006600"/>
              </a:buClr>
            </a:pPr>
            <a:endParaRPr lang="en-US" sz="1200" dirty="0" smtClean="0">
              <a:latin typeface="Verdana" pitchFamily="34" charset="0"/>
            </a:endParaRPr>
          </a:p>
          <a:p>
            <a:pPr lvl="1">
              <a:buClr>
                <a:srgbClr val="006600"/>
              </a:buClr>
            </a:pPr>
            <a:endParaRPr lang="fr-FR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0" y="935182"/>
            <a:ext cx="583414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2400" dirty="0">
              <a:solidFill>
                <a:schemeClr val="accent4">
                  <a:lumMod val="75000"/>
                </a:schemeClr>
              </a:solidFill>
              <a:latin typeface="Verdana" pitchFamily="34" charset="0"/>
            </a:endParaRPr>
          </a:p>
        </p:txBody>
      </p:sp>
      <p:pic>
        <p:nvPicPr>
          <p:cNvPr id="13" name="Content Placeholder 12" descr="FS_Render_A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2047" y="1044951"/>
            <a:ext cx="3251200" cy="18288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53212"/>
            <a:ext cx="8229600" cy="85725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2800" dirty="0" smtClean="0">
                <a:solidFill>
                  <a:srgbClr val="8064A2">
                    <a:lumMod val="75000"/>
                  </a:srgbClr>
                </a:solidFill>
                <a:latin typeface="Verdana" pitchFamily="34" charset="0"/>
                <a:ea typeface="+mn-ea"/>
                <a:cs typeface="+mn-cs"/>
              </a:rPr>
              <a:t>Function Space Catering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6235"/>
            <a:ext cx="8229600" cy="3188387"/>
          </a:xfrm>
        </p:spPr>
        <p:txBody>
          <a:bodyPr/>
          <a:lstStyle/>
          <a:p>
            <a:pPr lvl="1" algn="just">
              <a:buClr>
                <a:srgbClr val="006600"/>
              </a:buClr>
              <a:buFont typeface="Arial" pitchFamily="34" charset="0"/>
              <a:buChar char="•"/>
            </a:pPr>
            <a:r>
              <a:rPr lang="en-US" sz="1000" dirty="0" smtClean="0">
                <a:latin typeface="Verdana" pitchFamily="34" charset="0"/>
              </a:rPr>
              <a:t>Catering services within the Function Spaces can be organised with </a:t>
            </a:r>
            <a:r>
              <a:rPr lang="en-US" sz="1000" b="1" dirty="0" smtClean="0">
                <a:latin typeface="Verdana" pitchFamily="34" charset="0"/>
                <a:hlinkClick r:id="rId2"/>
              </a:rPr>
              <a:t>GastroFira</a:t>
            </a:r>
            <a:r>
              <a:rPr lang="en-US" sz="1000" dirty="0" smtClean="0">
                <a:latin typeface="Verdana" pitchFamily="34" charset="0"/>
              </a:rPr>
              <a:t>, ESC’s official caterer, at the sponsor’s expense (</a:t>
            </a:r>
            <a:r>
              <a:rPr lang="en-US" sz="1000" b="1" dirty="0" smtClean="0">
                <a:solidFill>
                  <a:srgbClr val="FF0000"/>
                </a:solidFill>
                <a:latin typeface="Verdana" pitchFamily="34" charset="0"/>
              </a:rPr>
              <a:t>deadline: 9 August</a:t>
            </a:r>
            <a:r>
              <a:rPr lang="en-US" sz="1000" dirty="0" smtClean="0">
                <a:latin typeface="Verdana" pitchFamily="34" charset="0"/>
              </a:rPr>
              <a:t>).</a:t>
            </a:r>
            <a:endParaRPr lang="en-US" sz="1000" dirty="0" smtClean="0">
              <a:solidFill>
                <a:srgbClr val="FF0000"/>
              </a:solidFill>
              <a:latin typeface="Verdana" pitchFamily="34" charset="0"/>
            </a:endParaRPr>
          </a:p>
          <a:p>
            <a:pPr lvl="1" algn="just">
              <a:buClr>
                <a:srgbClr val="006600"/>
              </a:buClr>
            </a:pPr>
            <a:endParaRPr lang="en-US" sz="1000" dirty="0" smtClean="0">
              <a:latin typeface="Verdana" pitchFamily="34" charset="0"/>
            </a:endParaRPr>
          </a:p>
          <a:p>
            <a:pPr lvl="1" algn="just">
              <a:buClr>
                <a:srgbClr val="006600"/>
              </a:buClr>
            </a:pPr>
            <a:r>
              <a:rPr lang="it-IT" sz="1000" b="1" dirty="0" smtClean="0">
                <a:latin typeface="Verdana" pitchFamily="34" charset="0"/>
              </a:rPr>
              <a:t>For orders and estimates please contact GastroFira:</a:t>
            </a:r>
            <a:r>
              <a:rPr lang="it-IT" sz="1000" dirty="0" smtClean="0">
                <a:latin typeface="Verdana" pitchFamily="34" charset="0"/>
              </a:rPr>
              <a:t>			</a:t>
            </a:r>
          </a:p>
          <a:p>
            <a:pPr lvl="1" algn="just">
              <a:buClr>
                <a:srgbClr val="006600"/>
              </a:buClr>
              <a:buNone/>
            </a:pPr>
            <a:r>
              <a:rPr lang="it-IT" sz="1000" dirty="0" smtClean="0">
                <a:latin typeface="Verdana" pitchFamily="34" charset="0"/>
              </a:rPr>
              <a:t>	Maria Muñoz: </a:t>
            </a:r>
            <a:r>
              <a:rPr lang="it-IT" sz="1000" dirty="0" smtClean="0">
                <a:latin typeface="Verdana" pitchFamily="34" charset="0"/>
                <a:hlinkClick r:id="rId3"/>
              </a:rPr>
              <a:t>mmunoz@firabarcelona.com</a:t>
            </a:r>
            <a:r>
              <a:rPr lang="it-IT" sz="1000" dirty="0" smtClean="0">
                <a:latin typeface="Verdana" pitchFamily="34" charset="0"/>
              </a:rPr>
              <a:t> +34 93 233 3911</a:t>
            </a:r>
            <a:r>
              <a:rPr lang="en-US" sz="1000" dirty="0" smtClean="0">
                <a:latin typeface="Verdana" pitchFamily="34" charset="0"/>
              </a:rPr>
              <a:t> </a:t>
            </a:r>
          </a:p>
          <a:p>
            <a:pPr lvl="1" algn="just">
              <a:buClr>
                <a:srgbClr val="006600"/>
              </a:buClr>
            </a:pPr>
            <a:endParaRPr lang="en-US" sz="1000" dirty="0" smtClean="0">
              <a:latin typeface="Verdana" pitchFamily="34" charset="0"/>
            </a:endParaRPr>
          </a:p>
          <a:p>
            <a:pPr lvl="1" algn="just">
              <a:buClr>
                <a:srgbClr val="006600"/>
              </a:buClr>
              <a:buFont typeface="Arial" pitchFamily="34" charset="0"/>
              <a:buChar char="•"/>
            </a:pPr>
            <a:r>
              <a:rPr lang="en-US" sz="1000" dirty="0" smtClean="0">
                <a:latin typeface="Verdana" pitchFamily="34" charset="0"/>
              </a:rPr>
              <a:t>Companies will have the right to serve </a:t>
            </a:r>
            <a:r>
              <a:rPr lang="en-US" sz="1000" b="1" dirty="0" smtClean="0">
                <a:latin typeface="Verdana" pitchFamily="34" charset="0"/>
              </a:rPr>
              <a:t>alcoholic beverages </a:t>
            </a:r>
            <a:r>
              <a:rPr lang="en-US" sz="1000" dirty="0" smtClean="0">
                <a:latin typeface="Verdana" pitchFamily="34" charset="0"/>
              </a:rPr>
              <a:t>at the following dates and times only:</a:t>
            </a:r>
          </a:p>
          <a:p>
            <a:endParaRPr lang="en-US" sz="1100" dirty="0" smtClean="0">
              <a:latin typeface="Verdana" pitchFamily="34" charset="0"/>
            </a:endParaRPr>
          </a:p>
          <a:p>
            <a:pPr lvl="1">
              <a:buClr>
                <a:srgbClr val="006600"/>
              </a:buClr>
              <a:buFont typeface="Arial" pitchFamily="34" charset="0"/>
              <a:buChar char="•"/>
            </a:pPr>
            <a:endParaRPr lang="fr-FR" dirty="0" smtClean="0"/>
          </a:p>
          <a:p>
            <a:endParaRPr lang="fr-F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4703" y="2893150"/>
            <a:ext cx="4148252" cy="1354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19050" y="899694"/>
            <a:ext cx="91440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2800" dirty="0">
              <a:solidFill>
                <a:schemeClr val="accent4">
                  <a:lumMod val="75000"/>
                </a:schemeClr>
              </a:solidFill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2123" y="1439267"/>
            <a:ext cx="9163050" cy="3000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fr-FR" sz="900" b="1" dirty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Friday </a:t>
            </a:r>
            <a:r>
              <a:rPr lang="fr-FR" sz="900" b="1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25 </a:t>
            </a:r>
            <a:r>
              <a:rPr lang="fr-FR" sz="900" b="1" dirty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August </a:t>
            </a:r>
            <a:r>
              <a:rPr lang="fr-FR" sz="900" b="1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2017</a:t>
            </a:r>
            <a:endParaRPr lang="fr-FR" sz="900" b="1" dirty="0">
              <a:solidFill>
                <a:schemeClr val="accent4">
                  <a:lumMod val="75000"/>
                </a:schemeClr>
              </a:solidFill>
              <a:latin typeface="Verdana" pitchFamily="34" charset="0"/>
            </a:endParaRPr>
          </a:p>
          <a:p>
            <a:pPr algn="just"/>
            <a:r>
              <a:rPr lang="en-US" sz="900" dirty="0">
                <a:latin typeface="Verdana" pitchFamily="34" charset="0"/>
              </a:rPr>
              <a:t>08:00-23:00 	Access for exhibitors - Room set-up and decoration allowed </a:t>
            </a:r>
          </a:p>
          <a:p>
            <a:pPr algn="just"/>
            <a:r>
              <a:rPr lang="en-US" sz="900" dirty="0">
                <a:latin typeface="Verdana" pitchFamily="34" charset="0"/>
              </a:rPr>
              <a:t>		</a:t>
            </a:r>
            <a:r>
              <a:rPr lang="en-US" sz="900" dirty="0" smtClean="0">
                <a:solidFill>
                  <a:srgbClr val="FF0000"/>
                </a:solidFill>
                <a:latin typeface="Verdana" pitchFamily="34" charset="0"/>
              </a:rPr>
              <a:t>Access </a:t>
            </a:r>
            <a:r>
              <a:rPr lang="en-US" sz="900" dirty="0">
                <a:solidFill>
                  <a:srgbClr val="FF0000"/>
                </a:solidFill>
                <a:latin typeface="Verdana" pitchFamily="34" charset="0"/>
              </a:rPr>
              <a:t>for delegates not allowed </a:t>
            </a:r>
          </a:p>
          <a:p>
            <a:pPr algn="just"/>
            <a:endParaRPr lang="en-US" sz="900" dirty="0">
              <a:latin typeface="Verdana" pitchFamily="34" charset="0"/>
            </a:endParaRPr>
          </a:p>
          <a:p>
            <a:pPr algn="just"/>
            <a:r>
              <a:rPr lang="fr-FR" sz="900" b="1" dirty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Saturday </a:t>
            </a:r>
            <a:r>
              <a:rPr lang="fr-FR" sz="900" b="1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26 </a:t>
            </a:r>
            <a:r>
              <a:rPr lang="fr-FR" sz="900" b="1" dirty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August </a:t>
            </a:r>
            <a:r>
              <a:rPr lang="fr-FR" sz="900" b="1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2017</a:t>
            </a:r>
            <a:endParaRPr lang="fr-FR" sz="900" b="1" dirty="0">
              <a:solidFill>
                <a:schemeClr val="accent4">
                  <a:lumMod val="75000"/>
                </a:schemeClr>
              </a:solidFill>
              <a:latin typeface="Verdana" pitchFamily="34" charset="0"/>
            </a:endParaRPr>
          </a:p>
          <a:p>
            <a:pPr algn="just"/>
            <a:r>
              <a:rPr lang="fr-FR" sz="900" dirty="0" smtClean="0">
                <a:latin typeface="Verdana" pitchFamily="34" charset="0"/>
              </a:rPr>
              <a:t>07:00-21:00 </a:t>
            </a:r>
            <a:r>
              <a:rPr lang="fr-FR" sz="900" dirty="0">
                <a:latin typeface="Verdana" pitchFamily="34" charset="0"/>
              </a:rPr>
              <a:t>	Access for </a:t>
            </a:r>
            <a:r>
              <a:rPr lang="fr-FR" sz="900" dirty="0" err="1">
                <a:latin typeface="Verdana" pitchFamily="34" charset="0"/>
              </a:rPr>
              <a:t>exhibitors</a:t>
            </a:r>
            <a:r>
              <a:rPr lang="fr-FR" sz="900" dirty="0">
                <a:latin typeface="Verdana" pitchFamily="34" charset="0"/>
              </a:rPr>
              <a:t> </a:t>
            </a:r>
          </a:p>
          <a:p>
            <a:pPr algn="just"/>
            <a:r>
              <a:rPr lang="en-US" sz="900" dirty="0" smtClean="0">
                <a:latin typeface="Verdana" pitchFamily="34" charset="0"/>
              </a:rPr>
              <a:t>07:00-21:00 </a:t>
            </a:r>
            <a:r>
              <a:rPr lang="en-US" sz="900" dirty="0">
                <a:latin typeface="Verdana" pitchFamily="34" charset="0"/>
              </a:rPr>
              <a:t>	Access for </a:t>
            </a:r>
            <a:r>
              <a:rPr lang="en-US" sz="900" dirty="0" smtClean="0">
                <a:latin typeface="Verdana" pitchFamily="34" charset="0"/>
              </a:rPr>
              <a:t>delegates</a:t>
            </a:r>
            <a:endParaRPr lang="en-US" sz="900" dirty="0">
              <a:latin typeface="Verdana" pitchFamily="34" charset="0"/>
            </a:endParaRPr>
          </a:p>
          <a:p>
            <a:pPr algn="just"/>
            <a:r>
              <a:rPr lang="en-US" sz="900" dirty="0" smtClean="0">
                <a:solidFill>
                  <a:srgbClr val="FF0000"/>
                </a:solidFill>
                <a:latin typeface="Verdana" pitchFamily="34" charset="0"/>
              </a:rPr>
              <a:t> </a:t>
            </a:r>
            <a:endParaRPr lang="en-US" sz="900" dirty="0">
              <a:solidFill>
                <a:srgbClr val="FF0000"/>
              </a:solidFill>
              <a:latin typeface="Verdana" pitchFamily="34" charset="0"/>
            </a:endParaRPr>
          </a:p>
          <a:p>
            <a:pPr algn="just"/>
            <a:endParaRPr lang="en-US" sz="900" dirty="0">
              <a:latin typeface="Verdana" pitchFamily="34" charset="0"/>
            </a:endParaRPr>
          </a:p>
          <a:p>
            <a:pPr algn="just"/>
            <a:r>
              <a:rPr lang="en-US" sz="900" b="1" dirty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Sunday </a:t>
            </a:r>
            <a:r>
              <a:rPr lang="en-US" sz="900" b="1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27 </a:t>
            </a:r>
            <a:r>
              <a:rPr lang="en-US" sz="900" b="1" dirty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August, Monday </a:t>
            </a:r>
            <a:r>
              <a:rPr lang="en-US" sz="900" b="1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28 </a:t>
            </a:r>
            <a:r>
              <a:rPr lang="en-US" sz="900" b="1" dirty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August </a:t>
            </a:r>
            <a:r>
              <a:rPr lang="en-US" sz="900" b="1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2017</a:t>
            </a:r>
            <a:endParaRPr lang="en-US" sz="900" b="1" dirty="0">
              <a:solidFill>
                <a:schemeClr val="accent4">
                  <a:lumMod val="75000"/>
                </a:schemeClr>
              </a:solidFill>
              <a:latin typeface="Verdana" pitchFamily="34" charset="0"/>
            </a:endParaRPr>
          </a:p>
          <a:p>
            <a:pPr algn="just"/>
            <a:r>
              <a:rPr lang="fr-FR" sz="900" dirty="0" smtClean="0">
                <a:latin typeface="Verdana" pitchFamily="34" charset="0"/>
              </a:rPr>
              <a:t>07:00-21:00 </a:t>
            </a:r>
            <a:r>
              <a:rPr lang="fr-FR" sz="900" dirty="0">
                <a:latin typeface="Verdana" pitchFamily="34" charset="0"/>
              </a:rPr>
              <a:t>	Access for </a:t>
            </a:r>
            <a:r>
              <a:rPr lang="fr-FR" sz="900" dirty="0" err="1">
                <a:latin typeface="Verdana" pitchFamily="34" charset="0"/>
              </a:rPr>
              <a:t>exhibitors</a:t>
            </a:r>
            <a:r>
              <a:rPr lang="fr-FR" sz="900" dirty="0">
                <a:latin typeface="Verdana" pitchFamily="34" charset="0"/>
              </a:rPr>
              <a:t> </a:t>
            </a:r>
          </a:p>
          <a:p>
            <a:pPr algn="just"/>
            <a:r>
              <a:rPr lang="en-US" sz="900" dirty="0" smtClean="0">
                <a:latin typeface="Verdana" pitchFamily="34" charset="0"/>
              </a:rPr>
              <a:t>07:00-21:00 </a:t>
            </a:r>
            <a:r>
              <a:rPr lang="en-US" sz="900" dirty="0">
                <a:latin typeface="Verdana" pitchFamily="34" charset="0"/>
              </a:rPr>
              <a:t>	Access for </a:t>
            </a:r>
            <a:r>
              <a:rPr lang="en-US" sz="900" dirty="0" smtClean="0">
                <a:latin typeface="Verdana" pitchFamily="34" charset="0"/>
              </a:rPr>
              <a:t>delegates </a:t>
            </a:r>
          </a:p>
          <a:p>
            <a:pPr algn="just"/>
            <a:endParaRPr lang="en-US" sz="900" dirty="0" smtClean="0">
              <a:latin typeface="Verdana" pitchFamily="34" charset="0"/>
            </a:endParaRPr>
          </a:p>
          <a:p>
            <a:pPr algn="just"/>
            <a:r>
              <a:rPr lang="fr-FR" sz="900" b="1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Tuesday 29 August 2017</a:t>
            </a:r>
          </a:p>
          <a:p>
            <a:pPr algn="just"/>
            <a:r>
              <a:rPr lang="fr-FR" sz="900" dirty="0" smtClean="0">
                <a:latin typeface="Verdana" pitchFamily="34" charset="0"/>
              </a:rPr>
              <a:t>07:00-24:00 </a:t>
            </a:r>
            <a:r>
              <a:rPr lang="fr-FR" sz="900" dirty="0">
                <a:latin typeface="Verdana" pitchFamily="34" charset="0"/>
              </a:rPr>
              <a:t>	Access for </a:t>
            </a:r>
            <a:r>
              <a:rPr lang="fr-FR" sz="900" dirty="0" err="1">
                <a:latin typeface="Verdana" pitchFamily="34" charset="0"/>
              </a:rPr>
              <a:t>exhibitors</a:t>
            </a:r>
            <a:r>
              <a:rPr lang="fr-FR" sz="900" dirty="0">
                <a:latin typeface="Verdana" pitchFamily="34" charset="0"/>
              </a:rPr>
              <a:t> </a:t>
            </a:r>
          </a:p>
          <a:p>
            <a:pPr algn="just"/>
            <a:r>
              <a:rPr lang="en-US" sz="900" dirty="0" smtClean="0">
                <a:latin typeface="Verdana" pitchFamily="34" charset="0"/>
              </a:rPr>
              <a:t>07:00-18:00 </a:t>
            </a:r>
            <a:r>
              <a:rPr lang="en-US" sz="900" dirty="0">
                <a:latin typeface="Verdana" pitchFamily="34" charset="0"/>
              </a:rPr>
              <a:t>	Access for delegates </a:t>
            </a:r>
            <a:endParaRPr lang="en-US" sz="900" dirty="0" smtClean="0">
              <a:latin typeface="Verdana" pitchFamily="34" charset="0"/>
            </a:endParaRPr>
          </a:p>
          <a:p>
            <a:pPr algn="just"/>
            <a:r>
              <a:rPr lang="en-US" sz="900" dirty="0" smtClean="0">
                <a:latin typeface="Verdana" pitchFamily="34" charset="0"/>
              </a:rPr>
              <a:t>20:00-24:00 </a:t>
            </a:r>
            <a:r>
              <a:rPr lang="en-US" sz="900" dirty="0">
                <a:latin typeface="Verdana" pitchFamily="34" charset="0"/>
              </a:rPr>
              <a:t>	</a:t>
            </a:r>
            <a:r>
              <a:rPr lang="en-US" sz="900" b="1" dirty="0">
                <a:solidFill>
                  <a:srgbClr val="FF0000"/>
                </a:solidFill>
                <a:latin typeface="Verdana" pitchFamily="34" charset="0"/>
              </a:rPr>
              <a:t>Removal of </a:t>
            </a:r>
            <a:r>
              <a:rPr lang="en-US" sz="900" b="1" dirty="0" smtClean="0">
                <a:solidFill>
                  <a:srgbClr val="FF0000"/>
                </a:solidFill>
                <a:latin typeface="Verdana" pitchFamily="34" charset="0"/>
              </a:rPr>
              <a:t>Function Spaces valuables </a:t>
            </a:r>
            <a:endParaRPr lang="en-US" sz="900" b="1" dirty="0">
              <a:solidFill>
                <a:srgbClr val="FF0000"/>
              </a:solidFill>
              <a:latin typeface="Verdana" pitchFamily="34" charset="0"/>
            </a:endParaRPr>
          </a:p>
          <a:p>
            <a:pPr algn="just"/>
            <a:endParaRPr lang="en-US" sz="900" dirty="0">
              <a:latin typeface="Verdana" pitchFamily="34" charset="0"/>
            </a:endParaRPr>
          </a:p>
          <a:p>
            <a:pPr algn="just"/>
            <a:r>
              <a:rPr lang="fr-FR" sz="900" b="1" dirty="0" err="1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Wednesday</a:t>
            </a:r>
            <a:r>
              <a:rPr lang="fr-FR" sz="900" b="1" dirty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 </a:t>
            </a:r>
            <a:r>
              <a:rPr lang="fr-FR" sz="900" b="1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30 </a:t>
            </a:r>
            <a:r>
              <a:rPr lang="fr-FR" sz="900" b="1" dirty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August </a:t>
            </a:r>
            <a:r>
              <a:rPr lang="fr-FR" sz="900" b="1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2017</a:t>
            </a:r>
            <a:endParaRPr lang="fr-FR" sz="900" b="1" dirty="0">
              <a:solidFill>
                <a:schemeClr val="accent4">
                  <a:lumMod val="75000"/>
                </a:schemeClr>
              </a:solidFill>
              <a:latin typeface="Verdana" pitchFamily="34" charset="0"/>
            </a:endParaRPr>
          </a:p>
          <a:p>
            <a:pPr algn="just"/>
            <a:r>
              <a:rPr lang="en-US" sz="900" dirty="0" smtClean="0">
                <a:latin typeface="Verdana" pitchFamily="34" charset="0"/>
              </a:rPr>
              <a:t>07:00-13:00	</a:t>
            </a:r>
            <a:r>
              <a:rPr lang="en-US" sz="900" dirty="0" smtClean="0">
                <a:solidFill>
                  <a:srgbClr val="FF0000"/>
                </a:solidFill>
                <a:latin typeface="Verdana" pitchFamily="34" charset="0"/>
              </a:rPr>
              <a:t>Access for exhibitors and delegates not allowed</a:t>
            </a:r>
            <a:r>
              <a:rPr lang="en-US" sz="900" dirty="0">
                <a:solidFill>
                  <a:srgbClr val="FF0000"/>
                </a:solidFill>
                <a:latin typeface="Verdana" pitchFamily="34" charset="0"/>
              </a:rPr>
              <a:t>	</a:t>
            </a:r>
            <a:endParaRPr lang="en-US" sz="900" dirty="0" smtClean="0">
              <a:solidFill>
                <a:srgbClr val="FF0000"/>
              </a:solidFill>
              <a:latin typeface="Verdana" pitchFamily="34" charset="0"/>
            </a:endParaRPr>
          </a:p>
          <a:p>
            <a:pPr algn="just"/>
            <a:r>
              <a:rPr lang="en-US" sz="900" b="1" dirty="0" smtClean="0">
                <a:solidFill>
                  <a:srgbClr val="FF0000"/>
                </a:solidFill>
                <a:latin typeface="Verdana" pitchFamily="34" charset="0"/>
              </a:rPr>
              <a:t>		Function Spaces are no </a:t>
            </a:r>
            <a:r>
              <a:rPr lang="en-US" sz="900" b="1" dirty="0">
                <a:solidFill>
                  <a:srgbClr val="FF0000"/>
                </a:solidFill>
                <a:latin typeface="Verdana" pitchFamily="34" charset="0"/>
              </a:rPr>
              <a:t>longer available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19050" y="936927"/>
            <a:ext cx="91440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2800" dirty="0">
              <a:solidFill>
                <a:schemeClr val="accent4">
                  <a:lumMod val="75000"/>
                </a:schemeClr>
              </a:solidFill>
              <a:latin typeface="Verdana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80920"/>
            <a:ext cx="8229600" cy="85725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2800" dirty="0" smtClean="0">
                <a:solidFill>
                  <a:srgbClr val="8064A2">
                    <a:lumMod val="75000"/>
                  </a:srgbClr>
                </a:solidFill>
                <a:latin typeface="Verdana" pitchFamily="34" charset="0"/>
                <a:ea typeface="+mn-ea"/>
                <a:cs typeface="+mn-cs"/>
              </a:rPr>
              <a:t>Function Space Access Schedule</a:t>
            </a:r>
            <a:endParaRPr lang="fr-F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6865"/>
            <a:ext cx="8229600" cy="857250"/>
          </a:xfrm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rgbClr val="8064A2">
                    <a:lumMod val="75000"/>
                  </a:srgbClr>
                </a:solidFill>
                <a:latin typeface="Verdana" pitchFamily="34" charset="0"/>
                <a:ea typeface="+mn-ea"/>
                <a:cs typeface="+mn-cs"/>
              </a:rPr>
              <a:t>Rental Of Additional Function </a:t>
            </a:r>
            <a:r>
              <a:rPr lang="fr-FR" sz="2800" dirty="0" err="1" smtClean="0">
                <a:solidFill>
                  <a:srgbClr val="8064A2">
                    <a:lumMod val="75000"/>
                  </a:srgbClr>
                </a:solidFill>
                <a:latin typeface="Verdana" pitchFamily="34" charset="0"/>
                <a:ea typeface="+mn-ea"/>
                <a:cs typeface="+mn-cs"/>
              </a:rPr>
              <a:t>Spaces</a:t>
            </a:r>
            <a:endParaRPr lang="fr-FR" sz="2800" dirty="0">
              <a:solidFill>
                <a:srgbClr val="8064A2">
                  <a:lumMod val="75000"/>
                </a:srgbClr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7"/>
            <a:ext cx="4384964" cy="2738114"/>
          </a:xfrm>
        </p:spPr>
        <p:txBody>
          <a:bodyPr>
            <a:normAutofit/>
          </a:bodyPr>
          <a:lstStyle/>
          <a:p>
            <a:r>
              <a:rPr lang="fr-FR" sz="2000" dirty="0" smtClean="0"/>
              <a:t>If </a:t>
            </a:r>
            <a:r>
              <a:rPr lang="fr-FR" sz="2000" dirty="0" err="1" smtClean="0"/>
              <a:t>need</a:t>
            </a:r>
            <a:r>
              <a:rPr lang="fr-FR" sz="2000" dirty="0" smtClean="0"/>
              <a:t> </a:t>
            </a:r>
            <a:r>
              <a:rPr lang="fr-FR" sz="2000" dirty="0" err="1" smtClean="0"/>
              <a:t>be</a:t>
            </a:r>
            <a:r>
              <a:rPr lang="fr-FR" sz="2000" dirty="0" smtClean="0"/>
              <a:t>, a </a:t>
            </a:r>
            <a:r>
              <a:rPr lang="fr-FR" sz="2000" dirty="0" err="1" smtClean="0"/>
              <a:t>number</a:t>
            </a:r>
            <a:r>
              <a:rPr lang="fr-FR" sz="2000" dirty="0" smtClean="0"/>
              <a:t> of 16m² and 18m² Function </a:t>
            </a:r>
            <a:r>
              <a:rPr lang="fr-FR" sz="2000" dirty="0" err="1" smtClean="0"/>
              <a:t>Spaces</a:t>
            </a:r>
            <a:r>
              <a:rPr lang="fr-FR" sz="2000" dirty="0" smtClean="0"/>
              <a:t> are </a:t>
            </a:r>
            <a:r>
              <a:rPr lang="fr-FR" sz="2000" dirty="0" err="1" smtClean="0"/>
              <a:t>still</a:t>
            </a:r>
            <a:r>
              <a:rPr lang="fr-FR" sz="2000" dirty="0" smtClean="0"/>
              <a:t> </a:t>
            </a:r>
            <a:r>
              <a:rPr lang="fr-FR" sz="2000" dirty="0" err="1" smtClean="0"/>
              <a:t>available</a:t>
            </a:r>
            <a:r>
              <a:rPr lang="fr-FR" sz="2000" dirty="0" smtClean="0"/>
              <a:t> for </a:t>
            </a:r>
            <a:r>
              <a:rPr lang="fr-FR" sz="2000" dirty="0" err="1" smtClean="0"/>
              <a:t>rental</a:t>
            </a:r>
            <a:r>
              <a:rPr lang="fr-FR" sz="2000" dirty="0" smtClean="0"/>
              <a:t> in the Europa Suite area </a:t>
            </a:r>
            <a:r>
              <a:rPr lang="fr-FR" sz="2000" dirty="0" err="1" smtClean="0"/>
              <a:t>located</a:t>
            </a:r>
            <a:r>
              <a:rPr lang="fr-FR" sz="2000" dirty="0" smtClean="0"/>
              <a:t> </a:t>
            </a:r>
            <a:r>
              <a:rPr lang="fr-FR" sz="2000" dirty="0" err="1" smtClean="0"/>
              <a:t>here</a:t>
            </a:r>
            <a:r>
              <a:rPr lang="fr-FR" sz="2000" dirty="0" smtClean="0"/>
              <a:t>: </a:t>
            </a:r>
          </a:p>
          <a:p>
            <a:r>
              <a:rPr lang="fr-FR" sz="2000" dirty="0" smtClean="0"/>
              <a:t>Do contact us </a:t>
            </a:r>
            <a:r>
              <a:rPr lang="fr-FR" sz="2000" dirty="0" err="1" smtClean="0"/>
              <a:t>at</a:t>
            </a:r>
            <a:r>
              <a:rPr lang="fr-FR" sz="2000" dirty="0" smtClean="0"/>
              <a:t> roomservices@escardio.org for </a:t>
            </a:r>
            <a:r>
              <a:rPr lang="fr-FR" sz="2000" dirty="0" err="1" smtClean="0"/>
              <a:t>further</a:t>
            </a:r>
            <a:r>
              <a:rPr lang="fr-FR" sz="2000" dirty="0" smtClean="0"/>
              <a:t> information.</a:t>
            </a:r>
            <a:endParaRPr lang="fr-FR" sz="2000" dirty="0"/>
          </a:p>
        </p:txBody>
      </p:sp>
      <p:pic>
        <p:nvPicPr>
          <p:cNvPr id="4" name="Content Placeholder 7" descr="ESC-Congress-2017-Barcelona_croppedv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779" y="1676407"/>
            <a:ext cx="3621024" cy="236281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 rot="1250837">
            <a:off x="6613250" y="2887314"/>
            <a:ext cx="610548" cy="346364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val 5"/>
          <p:cNvSpPr/>
          <p:nvPr/>
        </p:nvSpPr>
        <p:spPr>
          <a:xfrm rot="20225623">
            <a:off x="6345381" y="2549237"/>
            <a:ext cx="775854" cy="332509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6750" y="1752600"/>
            <a:ext cx="7781925" cy="18161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Arial" charset="0"/>
              <a:buNone/>
              <a:defRPr/>
            </a:pPr>
            <a:r>
              <a:rPr lang="en-GB" sz="2800" dirty="0">
                <a:solidFill>
                  <a:schemeClr val="accent4">
                    <a:lumMod val="75000"/>
                  </a:schemeClr>
                </a:solidFill>
                <a:latin typeface="Verdana" pitchFamily="34" charset="0"/>
                <a:cs typeface="Verdana" pitchFamily="34" charset="0"/>
              </a:rPr>
              <a:t>Thank you!</a:t>
            </a:r>
            <a:r>
              <a:rPr lang="fr-FR" sz="2800" dirty="0">
                <a:latin typeface="Verdana" pitchFamily="34" charset="0"/>
                <a:cs typeface="Verdana" pitchFamily="34" charset="0"/>
              </a:rPr>
              <a:t/>
            </a:r>
            <a:br>
              <a:rPr lang="fr-FR" sz="2800" dirty="0">
                <a:latin typeface="Verdana" pitchFamily="34" charset="0"/>
                <a:cs typeface="Verdana" pitchFamily="34" charset="0"/>
              </a:rPr>
            </a:br>
            <a:r>
              <a:rPr lang="en-GB" sz="2800" dirty="0">
                <a:solidFill>
                  <a:srgbClr val="009FB4"/>
                </a:solidFill>
                <a:latin typeface="Verdana" pitchFamily="34" charset="0"/>
                <a:cs typeface="Verdana" pitchFamily="34" charset="0"/>
              </a:rPr>
              <a:t/>
            </a:r>
            <a:br>
              <a:rPr lang="en-GB" sz="2800" dirty="0">
                <a:solidFill>
                  <a:srgbClr val="009FB4"/>
                </a:solidFill>
                <a:latin typeface="Verdana" pitchFamily="34" charset="0"/>
                <a:cs typeface="Verdana" pitchFamily="34" charset="0"/>
              </a:rPr>
            </a:br>
            <a:r>
              <a:rPr lang="en-GB" sz="2800" dirty="0">
                <a:latin typeface="Verdana" pitchFamily="34" charset="0"/>
                <a:cs typeface="Verdana" pitchFamily="34" charset="0"/>
              </a:rPr>
              <a:t>The ESC wishes you a very successful ESC </a:t>
            </a:r>
            <a:r>
              <a:rPr lang="en-GB" sz="2800" dirty="0" smtClean="0">
                <a:latin typeface="Verdana" pitchFamily="34" charset="0"/>
                <a:cs typeface="Verdana" pitchFamily="34" charset="0"/>
              </a:rPr>
              <a:t>Congress 2017 </a:t>
            </a:r>
            <a:r>
              <a:rPr lang="en-GB" sz="2800" dirty="0">
                <a:latin typeface="Verdana" pitchFamily="34" charset="0"/>
                <a:cs typeface="Verdana" pitchFamily="34" charset="0"/>
              </a:rPr>
              <a:t>in </a:t>
            </a:r>
            <a:r>
              <a:rPr lang="en-GB" sz="2800" dirty="0" smtClean="0">
                <a:latin typeface="Verdana" pitchFamily="34" charset="0"/>
                <a:cs typeface="Verdana" pitchFamily="34" charset="0"/>
              </a:rPr>
              <a:t>Barcelona</a:t>
            </a:r>
            <a:endParaRPr lang="fr-FR" sz="2800" dirty="0">
              <a:solidFill>
                <a:schemeClr val="accent2">
                  <a:lumMod val="60000"/>
                  <a:lumOff val="40000"/>
                </a:schemeClr>
              </a:solidFill>
              <a:latin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83086EC05E654FBE4DABF4CF7BDD33" ma:contentTypeVersion="0" ma:contentTypeDescription="Create a new document." ma:contentTypeScope="" ma:versionID="24aad76fc7a25003821aa43cfffd0c38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1843B34-6086-4D04-9D88-8AFD7B91B5FE}"/>
</file>

<file path=customXml/itemProps2.xml><?xml version="1.0" encoding="utf-8"?>
<ds:datastoreItem xmlns:ds="http://schemas.openxmlformats.org/officeDocument/2006/customXml" ds:itemID="{58C6D9C3-6D78-4627-A9A7-B18F16671DE3}"/>
</file>

<file path=customXml/itemProps3.xml><?xml version="1.0" encoding="utf-8"?>
<ds:datastoreItem xmlns:ds="http://schemas.openxmlformats.org/officeDocument/2006/customXml" ds:itemID="{4D3E44AF-F081-4C94-AF2A-6AD967DC0D9E}"/>
</file>

<file path=docProps/app.xml><?xml version="1.0" encoding="utf-8"?>
<Properties xmlns="http://schemas.openxmlformats.org/officeDocument/2006/extended-properties" xmlns:vt="http://schemas.openxmlformats.org/officeDocument/2006/docPropsVTypes">
  <TotalTime>3629</TotalTime>
  <Words>704</Words>
  <Application>Microsoft Office PowerPoint</Application>
  <PresentationFormat>On-screen Show (16:9)</PresentationFormat>
  <Paragraphs>113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Thème Office</vt:lpstr>
      <vt:lpstr>Slide 1</vt:lpstr>
      <vt:lpstr>Table of content</vt:lpstr>
      <vt:lpstr>General Conditions and Description</vt:lpstr>
      <vt:lpstr>Function Spaces Location Within The Congress Centre</vt:lpstr>
      <vt:lpstr>Function Spaces Location Within The Exhibition Area</vt:lpstr>
      <vt:lpstr>Function Spaces Assignment – Rooms 1-12 </vt:lpstr>
      <vt:lpstr>Function Spaces Assignment – Rooms 13-18 </vt:lpstr>
      <vt:lpstr>Function Spaces Auxiliary Services Catalog </vt:lpstr>
      <vt:lpstr>Function Space Internet Solutions </vt:lpstr>
      <vt:lpstr>Function Spaces Signage/Branding </vt:lpstr>
      <vt:lpstr>Function Space Catering</vt:lpstr>
      <vt:lpstr>Function Space Access Schedule</vt:lpstr>
      <vt:lpstr>Rental Of Additional Function Spaces</vt:lpstr>
      <vt:lpstr>Slide 14</vt:lpstr>
    </vt:vector>
  </TitlesOfParts>
  <Company>Hobby One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Olivier Boutin</dc:creator>
  <cp:lastModifiedBy>axel_browne</cp:lastModifiedBy>
  <cp:revision>393</cp:revision>
  <dcterms:created xsi:type="dcterms:W3CDTF">2016-06-21T13:15:12Z</dcterms:created>
  <dcterms:modified xsi:type="dcterms:W3CDTF">2017-05-03T08:46:58Z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0x0101005383086EC05E654FBE4DABF4CF7BDD33</vt:lpwstr>
  </property>
</Properties>
</file>