
<file path=[Content_Types].xml><?xml version="1.0" encoding="utf-8"?>
<Types xmlns="http://schemas.openxmlformats.org/package/2006/content-types">
  <Default Extension="png" ContentType="image/png"/>
  <Default Extension="svg" ContentType="image/svg+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revisionInfo.xml" ContentType="application/vnd.ms-powerpoint.revisioninfo+xml"/>
  <Override PartName="/customXml/itemProps1.xml" ContentType="application/vnd.openxmlformats-officedocument.customXmlProperties+xml"/>
  <Default Extension="jpeg" ContentType="image/jpeg"/>
  <Default Extension="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authors.xml" ContentType="application/vnd.ms-powerpoint.author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6" r:id="rId3"/>
    <p:sldId id="261" r:id="rId4"/>
    <p:sldId id="271" r:id="rId5"/>
    <p:sldId id="257" r:id="rId6"/>
    <p:sldId id="258" r:id="rId7"/>
    <p:sldId id="260" r:id="rId8"/>
    <p:sldId id="262" r:id="rId9"/>
    <p:sldId id="263" r:id="rId10"/>
    <p:sldId id="267" r:id="rId11"/>
    <p:sldId id="269" r:id="rId12"/>
    <p:sldId id="264" r:id="rId13"/>
    <p:sldId id="265" r:id="rId14"/>
    <p:sldId id="268"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955FFB-F1DE-446E-6E8A-56FFEBA78569}" name="Lisa MEROLLI" initials="LM" userId="S::lisa_merolli@escardio.net::c1785659-8bd1-40b7-b20f-7f396e56610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0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F558B9-B45F-4E6C-9519-3C4571E54F96}" v="40" dt="2022-09-08T09:45:23.716"/>
  </p1510:revLst>
</p1510:revInfo>
</file>

<file path=ppt/tableStyles.xml><?xml version="1.0" encoding="utf-8"?>
<a:tblStyleLst xmlns:a="http://schemas.openxmlformats.org/drawingml/2006/main" def="{5C22544A-7EE6-4342-B048-85BDC9FD1C3A}">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459" autoAdjust="0"/>
    <p:restoredTop sz="94660"/>
  </p:normalViewPr>
  <p:slideViewPr>
    <p:cSldViewPr snapToGrid="0">
      <p:cViewPr varScale="1">
        <p:scale>
          <a:sx n="63" d="100"/>
          <a:sy n="63" d="100"/>
        </p:scale>
        <p:origin x="40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05D8-F78A-2FBE-8C8C-707D1465E2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FFD737-A96C-2346-89FE-D6930366CB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B736E-BB66-45B4-EDC5-7F931FC82237}"/>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5" name="Footer Placeholder 4">
            <a:extLst>
              <a:ext uri="{FF2B5EF4-FFF2-40B4-BE49-F238E27FC236}">
                <a16:creationId xmlns:a16="http://schemas.microsoft.com/office/drawing/2014/main" id="{05AF9E2E-5D9F-6B64-A113-5937631CF1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4CDE7B-41D2-60CE-A5CA-C5F441599B73}"/>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3946708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C3CCE-5061-4E65-4CBB-D143994971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218CAE-C1DE-967D-18E3-4048A44A7C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2F0A03-87FE-A2B7-3494-12208069161D}"/>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5" name="Footer Placeholder 4">
            <a:extLst>
              <a:ext uri="{FF2B5EF4-FFF2-40B4-BE49-F238E27FC236}">
                <a16:creationId xmlns:a16="http://schemas.microsoft.com/office/drawing/2014/main" id="{8130948D-C4CE-7416-9AC8-FFA886CF02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EB354B-F046-E3E8-A12E-C6119DB45CFB}"/>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4009750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7B2D5-DD5A-6D20-579C-12117CC2F5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E4183A-1730-8807-875E-D052B48DD5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DB3C2E-6186-BEBA-EB18-C83412070AC3}"/>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5" name="Footer Placeholder 4">
            <a:extLst>
              <a:ext uri="{FF2B5EF4-FFF2-40B4-BE49-F238E27FC236}">
                <a16:creationId xmlns:a16="http://schemas.microsoft.com/office/drawing/2014/main" id="{C7DA47A3-B27C-2337-908D-5BBCE1C767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58221D-E9A1-224E-7D97-B462944C330C}"/>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2908381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8BEE-EC78-BDB0-75A7-62828F9A83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18D79A-C7A3-02FB-D532-9D655D1611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18F02-A607-7F40-CF21-91EC882D4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8D024B-09BE-06BD-D282-80CE19584110}"/>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6" name="Footer Placeholder 5">
            <a:extLst>
              <a:ext uri="{FF2B5EF4-FFF2-40B4-BE49-F238E27FC236}">
                <a16:creationId xmlns:a16="http://schemas.microsoft.com/office/drawing/2014/main" id="{DA8D260E-C644-9799-B23E-0837C8C25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7887A1-7C08-D254-0390-32E0032501FE}"/>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108016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F2FB-0F70-A7FF-8F7C-A88E78C629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E67031-93BD-791E-C756-64364E1A97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11B79B-9D46-8240-5C24-4D62F7CA0C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761A20-CDE8-9041-9C83-D3042FC87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254127-4CBC-623D-F4D6-BEB0525FA7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721177-567A-D1A2-AB5B-D28484373974}"/>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8" name="Footer Placeholder 7">
            <a:extLst>
              <a:ext uri="{FF2B5EF4-FFF2-40B4-BE49-F238E27FC236}">
                <a16:creationId xmlns:a16="http://schemas.microsoft.com/office/drawing/2014/main" id="{B0C10E6B-B348-7EDD-5E9C-665238FB12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EBD1EB-4286-2E08-0611-D009A5606457}"/>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1950928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0F0DB-CFC8-A27D-EC23-F6A05A503C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B1DFC2-F2C7-0D13-C6C3-85023C0D068B}"/>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4" name="Footer Placeholder 3">
            <a:extLst>
              <a:ext uri="{FF2B5EF4-FFF2-40B4-BE49-F238E27FC236}">
                <a16:creationId xmlns:a16="http://schemas.microsoft.com/office/drawing/2014/main" id="{00318812-95DE-887D-F800-859EB899F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C26898-2B51-4781-F115-90DACC92900C}"/>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3954659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33578-55D0-F2D1-13D1-B454FB4BAFB3}"/>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3" name="Footer Placeholder 2">
            <a:extLst>
              <a:ext uri="{FF2B5EF4-FFF2-40B4-BE49-F238E27FC236}">
                <a16:creationId xmlns:a16="http://schemas.microsoft.com/office/drawing/2014/main" id="{568C0188-F9B7-D7B4-64D5-7D688D7EC8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E9C906-8FCA-236A-B37B-FF42DAB6B374}"/>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169725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43FF2-C6F3-3116-0524-61C2E5D136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D32200-ABDA-1CF7-20E0-CDD694E034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B17FCC-091B-1A2B-881A-2B4DFB2139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5A4970-855E-7478-7E10-B1F936AD24E5}"/>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6" name="Footer Placeholder 5">
            <a:extLst>
              <a:ext uri="{FF2B5EF4-FFF2-40B4-BE49-F238E27FC236}">
                <a16:creationId xmlns:a16="http://schemas.microsoft.com/office/drawing/2014/main" id="{DB9DED88-1F95-F4CD-5980-BAE80CE579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0D08E1-5F5E-69FF-4EE6-CB11853D35AF}"/>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739156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0D7EB-8168-315F-9884-F7EA6AEB9B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CFD7-F68C-BC3E-3DD6-61E719329B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5BD7B1-2708-282E-403C-F7CAB035E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EF91F7-1708-C193-985A-98D015DFB451}"/>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6" name="Footer Placeholder 5">
            <a:extLst>
              <a:ext uri="{FF2B5EF4-FFF2-40B4-BE49-F238E27FC236}">
                <a16:creationId xmlns:a16="http://schemas.microsoft.com/office/drawing/2014/main" id="{8252800B-AA31-0FD8-0F5C-B95FF1FD42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69757B-7ABC-9BCB-E5AE-0DA35A93E4D5}"/>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4239754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CF892-42E6-F9EC-D27A-C9733CC942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580AAD-2206-AD89-0204-1F217A0C09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2CD0F0-1B7E-72C0-DF6A-549DB0C5A1D5}"/>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5" name="Footer Placeholder 4">
            <a:extLst>
              <a:ext uri="{FF2B5EF4-FFF2-40B4-BE49-F238E27FC236}">
                <a16:creationId xmlns:a16="http://schemas.microsoft.com/office/drawing/2014/main" id="{3F77B212-9F03-D1A3-916C-63669A07C0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F2E8D-1D4F-DFDF-C1FF-CC585F6E6542}"/>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532285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1E1AF9-2249-645C-E101-169EF5A37D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38A090-B956-462B-94F2-5294A82BEA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BF7357-6864-3F9A-FE4E-2F359015BE65}"/>
              </a:ext>
            </a:extLst>
          </p:cNvPr>
          <p:cNvSpPr>
            <a:spLocks noGrp="1"/>
          </p:cNvSpPr>
          <p:nvPr>
            <p:ph type="dt" sz="half" idx="10"/>
          </p:nvPr>
        </p:nvSpPr>
        <p:spPr/>
        <p:txBody>
          <a:bodyPr/>
          <a:lstStyle/>
          <a:p>
            <a:fld id="{4BBBCC65-D4A1-4BD1-94C2-2F7CFD6A1F8A}" type="datetimeFigureOut">
              <a:rPr lang="en-US" smtClean="0"/>
              <a:t>10/6/2022</a:t>
            </a:fld>
            <a:endParaRPr lang="en-US"/>
          </a:p>
        </p:txBody>
      </p:sp>
      <p:sp>
        <p:nvSpPr>
          <p:cNvPr id="5" name="Footer Placeholder 4">
            <a:extLst>
              <a:ext uri="{FF2B5EF4-FFF2-40B4-BE49-F238E27FC236}">
                <a16:creationId xmlns:a16="http://schemas.microsoft.com/office/drawing/2014/main" id="{1EABF320-7AD0-341C-5131-4489BDCD3C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47A026-2B38-0F7C-AD3D-19DC023AB003}"/>
              </a:ext>
            </a:extLst>
          </p:cNvPr>
          <p:cNvSpPr>
            <a:spLocks noGrp="1"/>
          </p:cNvSpPr>
          <p:nvPr>
            <p:ph type="sldNum" sz="quarter" idx="12"/>
          </p:nvPr>
        </p:nvSpPr>
        <p:spPr/>
        <p:txBody>
          <a:bodyPr/>
          <a:lstStyle/>
          <a:p>
            <a:fld id="{F778B6A4-F8F5-4CDA-B045-2A20A0AECD8C}" type="slidenum">
              <a:rPr lang="en-US" smtClean="0"/>
              <a:t>‹#›</a:t>
            </a:fld>
            <a:endParaRPr lang="en-US"/>
          </a:p>
        </p:txBody>
      </p:sp>
    </p:spTree>
    <p:extLst>
      <p:ext uri="{BB962C8B-B14F-4D97-AF65-F5344CB8AC3E}">
        <p14:creationId xmlns:p14="http://schemas.microsoft.com/office/powerpoint/2010/main" val="1995121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FA7158-C4A1-1D4C-5DCA-27A2FC779A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A09BDF-7D25-B7FD-A8D9-3595272BCF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D37668-6CC2-7068-1834-EC2D20672D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BBCC65-D4A1-4BD1-94C2-2F7CFD6A1F8A}" type="datetimeFigureOut">
              <a:rPr lang="en-US" smtClean="0"/>
              <a:t>10/6/2022</a:t>
            </a:fld>
            <a:endParaRPr lang="en-US"/>
          </a:p>
        </p:txBody>
      </p:sp>
      <p:sp>
        <p:nvSpPr>
          <p:cNvPr id="5" name="Footer Placeholder 4">
            <a:extLst>
              <a:ext uri="{FF2B5EF4-FFF2-40B4-BE49-F238E27FC236}">
                <a16:creationId xmlns:a16="http://schemas.microsoft.com/office/drawing/2014/main" id="{36210CDC-AADC-238E-94A2-490A820325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930FE6-B1F6-8784-7B34-28E9305D18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8B6A4-F8F5-4CDA-B045-2A20A0AECD8C}" type="slidenum">
              <a:rPr lang="en-US" smtClean="0"/>
              <a:t>‹#›</a:t>
            </a:fld>
            <a:endParaRPr lang="en-US"/>
          </a:p>
        </p:txBody>
      </p:sp>
    </p:spTree>
    <p:extLst>
      <p:ext uri="{BB962C8B-B14F-4D97-AF65-F5344CB8AC3E}">
        <p14:creationId xmlns:p14="http://schemas.microsoft.com/office/powerpoint/2010/main" val="3275295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3.xml"/><Relationship Id="rId7" Type="http://schemas.openxmlformats.org/officeDocument/2006/relationships/slide" Target="slide12.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1.xml"/><Relationship Id="rId5" Type="http://schemas.openxmlformats.org/officeDocument/2006/relationships/slide" Target="slide7.xml"/><Relationship Id="rId10" Type="http://schemas.openxmlformats.org/officeDocument/2006/relationships/slide" Target="slide8.xml"/><Relationship Id="rId4" Type="http://schemas.openxmlformats.org/officeDocument/2006/relationships/slide" Target="slide6.xml"/><Relationship Id="rId9" Type="http://schemas.openxmlformats.org/officeDocument/2006/relationships/slide" Target="slide13.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escexhibition.org/EHRA23/default.aspx" TargetMode="Externa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escexhibition.org/EHRA23/default.aspx" TargetMode="Externa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escexhibition.org/EHRA23/default.aspx" TargetMode="Externa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escexhibition.org/EHRA23/default.aspx" TargetMode="Externa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escexhibition.org/EHRA23/default.aspx" TargetMode="External"/><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escexhibition.org/EHRA23/default.aspx" TargetMode="Externa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escexhibition.org/ESC2022/Sponsorship_Onsite/ESC%20Badge%20Lead%20Management%20System%20-%20Technical%20User%20Guide%20v1.0.pdf" TargetMode="External"/><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www.escexhibition.org/EHRA23/default.aspx"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943C77A-E2A5-61EF-B600-BD27C3716D1F}"/>
              </a:ext>
            </a:extLst>
          </p:cNvPr>
          <p:cNvGrpSpPr/>
          <p:nvPr/>
        </p:nvGrpSpPr>
        <p:grpSpPr>
          <a:xfrm>
            <a:off x="1" y="0"/>
            <a:ext cx="12192000" cy="8174579"/>
            <a:chOff x="1" y="0"/>
            <a:chExt cx="12192000" cy="8174579"/>
          </a:xfrm>
        </p:grpSpPr>
        <p:pic>
          <p:nvPicPr>
            <p:cNvPr id="4" name="Picture 3" descr="A screenshot of a computer&#10;&#10;Description automatically generated">
              <a:extLst>
                <a:ext uri="{FF2B5EF4-FFF2-40B4-BE49-F238E27FC236}">
                  <a16:creationId xmlns:a16="http://schemas.microsoft.com/office/drawing/2014/main" id="{D6B9ABFC-04AA-7F3B-3C58-8D41DBEBB298}"/>
                </a:ext>
              </a:extLst>
            </p:cNvPr>
            <p:cNvPicPr>
              <a:picLocks noChangeAspect="1"/>
            </p:cNvPicPr>
            <p:nvPr/>
          </p:nvPicPr>
          <p:blipFill rotWithShape="1">
            <a:blip r:embed="rId2">
              <a:extLst>
                <a:ext uri="{28A0092B-C50C-407E-A947-70E740481C1C}">
                  <a14:useLocalDpi xmlns:a14="http://schemas.microsoft.com/office/drawing/2010/main" val="0"/>
                </a:ext>
              </a:extLst>
            </a:blip>
            <a:srcRect l="26019" t="8444" r="20673" b="56889"/>
            <a:stretch/>
          </p:blipFill>
          <p:spPr>
            <a:xfrm>
              <a:off x="1" y="0"/>
              <a:ext cx="12192000" cy="8174579"/>
            </a:xfrm>
            <a:prstGeom prst="rect">
              <a:avLst/>
            </a:prstGeom>
          </p:spPr>
        </p:pic>
        <p:sp>
          <p:nvSpPr>
            <p:cNvPr id="5" name="Rectangle 4">
              <a:extLst>
                <a:ext uri="{FF2B5EF4-FFF2-40B4-BE49-F238E27FC236}">
                  <a16:creationId xmlns:a16="http://schemas.microsoft.com/office/drawing/2014/main" id="{C564879B-4EC2-96B7-8D36-8969BF1554B8}"/>
                </a:ext>
              </a:extLst>
            </p:cNvPr>
            <p:cNvSpPr/>
            <p:nvPr/>
          </p:nvSpPr>
          <p:spPr>
            <a:xfrm>
              <a:off x="1249680" y="3926732"/>
              <a:ext cx="8544560" cy="2184400"/>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Box 5">
            <a:extLst>
              <a:ext uri="{FF2B5EF4-FFF2-40B4-BE49-F238E27FC236}">
                <a16:creationId xmlns:a16="http://schemas.microsoft.com/office/drawing/2014/main" id="{74F57F3A-6463-F12D-7DC9-EFDF31108CDD}"/>
              </a:ext>
            </a:extLst>
          </p:cNvPr>
          <p:cNvSpPr txBox="1"/>
          <p:nvPr/>
        </p:nvSpPr>
        <p:spPr>
          <a:xfrm>
            <a:off x="1961148" y="3633937"/>
            <a:ext cx="10025982" cy="1508105"/>
          </a:xfrm>
          <a:prstGeom prst="rect">
            <a:avLst/>
          </a:prstGeom>
          <a:noFill/>
        </p:spPr>
        <p:txBody>
          <a:bodyPr wrap="square" rtlCol="0">
            <a:spAutoFit/>
          </a:bodyPr>
          <a:lstStyle/>
          <a:p>
            <a:r>
              <a:rPr lang="en-US" sz="4800" b="1" dirty="0">
                <a:solidFill>
                  <a:schemeClr val="bg1"/>
                </a:solidFill>
              </a:rPr>
              <a:t>SPONSORSHIP &amp; ADVERTISEMENT </a:t>
            </a:r>
          </a:p>
          <a:p>
            <a:r>
              <a:rPr lang="en-US" sz="4400" dirty="0">
                <a:solidFill>
                  <a:schemeClr val="bg1"/>
                </a:solidFill>
              </a:rPr>
              <a:t>Technical Specifications &amp; Deadlines</a:t>
            </a:r>
          </a:p>
        </p:txBody>
      </p:sp>
    </p:spTree>
    <p:extLst>
      <p:ext uri="{BB962C8B-B14F-4D97-AF65-F5344CB8AC3E}">
        <p14:creationId xmlns:p14="http://schemas.microsoft.com/office/powerpoint/2010/main" val="2244109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86E7754-44F8-B349-72DF-91017C911286}"/>
              </a:ext>
            </a:extLst>
          </p:cNvPr>
          <p:cNvSpPr/>
          <p:nvPr/>
        </p:nvSpPr>
        <p:spPr>
          <a:xfrm>
            <a:off x="1" y="0"/>
            <a:ext cx="12192000"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a:solidFill>
                <a:schemeClr val="bg1"/>
              </a:solidFill>
            </a:endParaRPr>
          </a:p>
          <a:p>
            <a:pPr algn="ctr"/>
            <a:r>
              <a:rPr lang="en-US" sz="2000" b="1" dirty="0">
                <a:solidFill>
                  <a:schemeClr val="bg1"/>
                </a:solidFill>
              </a:rPr>
              <a:t>SUMMARY</a:t>
            </a:r>
            <a:endParaRPr lang="en-US" sz="2000" dirty="0">
              <a:solidFill>
                <a:schemeClr val="bg1"/>
              </a:solidFill>
            </a:endParaRPr>
          </a:p>
          <a:p>
            <a:endParaRPr lang="en-US" sz="2000" dirty="0">
              <a:solidFill>
                <a:schemeClr val="bg1"/>
              </a:solidFill>
            </a:endParaRPr>
          </a:p>
        </p:txBody>
      </p:sp>
      <p:grpSp>
        <p:nvGrpSpPr>
          <p:cNvPr id="4" name="Group 3">
            <a:extLst>
              <a:ext uri="{FF2B5EF4-FFF2-40B4-BE49-F238E27FC236}">
                <a16:creationId xmlns:a16="http://schemas.microsoft.com/office/drawing/2014/main" id="{5A0B3E18-F410-59CE-C668-4A2785D45778}"/>
              </a:ext>
            </a:extLst>
          </p:cNvPr>
          <p:cNvGrpSpPr/>
          <p:nvPr/>
        </p:nvGrpSpPr>
        <p:grpSpPr>
          <a:xfrm>
            <a:off x="288211" y="1728948"/>
            <a:ext cx="11615578" cy="4148788"/>
            <a:chOff x="288211" y="1700373"/>
            <a:chExt cx="11615578" cy="4148788"/>
          </a:xfrm>
        </p:grpSpPr>
        <p:sp>
          <p:nvSpPr>
            <p:cNvPr id="3" name="Oval 2">
              <a:hlinkClick r:id="rId2" action="ppaction://hlinksldjump"/>
              <a:extLst>
                <a:ext uri="{FF2B5EF4-FFF2-40B4-BE49-F238E27FC236}">
                  <a16:creationId xmlns:a16="http://schemas.microsoft.com/office/drawing/2014/main" id="{0D0BA02C-C1B9-EBD2-C433-25ECEA8329CE}"/>
                </a:ext>
              </a:extLst>
            </p:cNvPr>
            <p:cNvSpPr/>
            <p:nvPr/>
          </p:nvSpPr>
          <p:spPr>
            <a:xfrm>
              <a:off x="2759949" y="1700373"/>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EBLAST</a:t>
              </a:r>
            </a:p>
          </p:txBody>
        </p:sp>
        <p:sp>
          <p:nvSpPr>
            <p:cNvPr id="2" name="Oval 1">
              <a:hlinkClick r:id="rId3" action="ppaction://hlinksldjump"/>
              <a:extLst>
                <a:ext uri="{FF2B5EF4-FFF2-40B4-BE49-F238E27FC236}">
                  <a16:creationId xmlns:a16="http://schemas.microsoft.com/office/drawing/2014/main" id="{648B3506-160E-C18E-334E-B9D2262C796D}"/>
                </a:ext>
              </a:extLst>
            </p:cNvPr>
            <p:cNvSpPr/>
            <p:nvPr/>
          </p:nvSpPr>
          <p:spPr>
            <a:xfrm>
              <a:off x="288211" y="1700373"/>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DEADLINE FOR SPONSORSHIP PRODUCTS</a:t>
              </a:r>
            </a:p>
          </p:txBody>
        </p:sp>
        <p:sp>
          <p:nvSpPr>
            <p:cNvPr id="7" name="Oval 6">
              <a:hlinkClick r:id="rId4" action="ppaction://hlinksldjump"/>
              <a:extLst>
                <a:ext uri="{FF2B5EF4-FFF2-40B4-BE49-F238E27FC236}">
                  <a16:creationId xmlns:a16="http://schemas.microsoft.com/office/drawing/2014/main" id="{CD3CD3F3-05CE-FFCB-F038-4A80DCEC5363}"/>
                </a:ext>
              </a:extLst>
            </p:cNvPr>
            <p:cNvSpPr/>
            <p:nvPr/>
          </p:nvSpPr>
          <p:spPr>
            <a:xfrm>
              <a:off x="5231687" y="1700373"/>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ADVERT BROADCAST</a:t>
              </a:r>
              <a:endParaRPr lang="en-US" sz="1200" dirty="0"/>
            </a:p>
          </p:txBody>
        </p:sp>
        <p:sp>
          <p:nvSpPr>
            <p:cNvPr id="9" name="Oval 8">
              <a:hlinkClick r:id="rId5" action="ppaction://hlinksldjump"/>
              <a:extLst>
                <a:ext uri="{FF2B5EF4-FFF2-40B4-BE49-F238E27FC236}">
                  <a16:creationId xmlns:a16="http://schemas.microsoft.com/office/drawing/2014/main" id="{2DFEA2EE-DA79-1507-C8E1-3914BE2AD7E5}"/>
                </a:ext>
              </a:extLst>
            </p:cNvPr>
            <p:cNvSpPr/>
            <p:nvPr/>
          </p:nvSpPr>
          <p:spPr>
            <a:xfrm>
              <a:off x="7703425" y="1700373"/>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HOMEPAGE DYNAMIC BANNER</a:t>
              </a:r>
              <a:endParaRPr lang="en-US" sz="1200" dirty="0"/>
            </a:p>
          </p:txBody>
        </p:sp>
        <p:sp>
          <p:nvSpPr>
            <p:cNvPr id="10" name="Oval 9">
              <a:hlinkClick r:id="rId6" action="ppaction://hlinksldjump"/>
              <a:extLst>
                <a:ext uri="{FF2B5EF4-FFF2-40B4-BE49-F238E27FC236}">
                  <a16:creationId xmlns:a16="http://schemas.microsoft.com/office/drawing/2014/main" id="{8384CC92-EA40-2D31-7C18-9AD2DBA50952}"/>
                </a:ext>
              </a:extLst>
            </p:cNvPr>
            <p:cNvSpPr/>
            <p:nvPr/>
          </p:nvSpPr>
          <p:spPr>
            <a:xfrm>
              <a:off x="2759949" y="4120534"/>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EDAILY BULLETIN BANNER</a:t>
              </a:r>
            </a:p>
          </p:txBody>
        </p:sp>
        <p:sp>
          <p:nvSpPr>
            <p:cNvPr id="14" name="Oval 13">
              <a:hlinkClick r:id="rId7" action="ppaction://hlinksldjump"/>
              <a:extLst>
                <a:ext uri="{FF2B5EF4-FFF2-40B4-BE49-F238E27FC236}">
                  <a16:creationId xmlns:a16="http://schemas.microsoft.com/office/drawing/2014/main" id="{9A397848-9DA0-CAFC-619D-125D27027153}"/>
                </a:ext>
              </a:extLst>
            </p:cNvPr>
            <p:cNvSpPr/>
            <p:nvPr/>
          </p:nvSpPr>
          <p:spPr>
            <a:xfrm>
              <a:off x="7703425" y="4120534"/>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BADGE LEAD MANAGEMENT SYSTEM</a:t>
              </a:r>
              <a:endParaRPr lang="en-US" sz="1200" dirty="0">
                <a:solidFill>
                  <a:schemeClr val="bg1"/>
                </a:solidFill>
              </a:endParaRPr>
            </a:p>
          </p:txBody>
        </p:sp>
        <p:sp>
          <p:nvSpPr>
            <p:cNvPr id="13" name="Oval 12">
              <a:hlinkClick r:id="rId8" action="ppaction://hlinksldjump"/>
              <a:extLst>
                <a:ext uri="{FF2B5EF4-FFF2-40B4-BE49-F238E27FC236}">
                  <a16:creationId xmlns:a16="http://schemas.microsoft.com/office/drawing/2014/main" id="{D0256DBC-3A42-2EFA-C2E1-546D5D96E018}"/>
                </a:ext>
              </a:extLst>
            </p:cNvPr>
            <p:cNvSpPr/>
            <p:nvPr/>
          </p:nvSpPr>
          <p:spPr>
            <a:xfrm>
              <a:off x="288211" y="4120534"/>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SESSION PAGE STATIC BANNER</a:t>
              </a:r>
              <a:endParaRPr lang="en-US" sz="1200" dirty="0"/>
            </a:p>
          </p:txBody>
        </p:sp>
        <p:sp>
          <p:nvSpPr>
            <p:cNvPr id="15" name="Oval 14">
              <a:hlinkClick r:id="rId9" action="ppaction://hlinksldjump"/>
              <a:extLst>
                <a:ext uri="{FF2B5EF4-FFF2-40B4-BE49-F238E27FC236}">
                  <a16:creationId xmlns:a16="http://schemas.microsoft.com/office/drawing/2014/main" id="{F7F81095-D3EA-814D-2C5D-3A9198B97C8B}"/>
                </a:ext>
              </a:extLst>
            </p:cNvPr>
            <p:cNvSpPr/>
            <p:nvPr/>
          </p:nvSpPr>
          <p:spPr>
            <a:xfrm>
              <a:off x="10175162" y="4120534"/>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COLLECTION OF AUDIENCE LEADS AND ANALYTICS</a:t>
              </a:r>
              <a:endParaRPr lang="en-US" sz="1200" dirty="0">
                <a:solidFill>
                  <a:schemeClr val="bg1"/>
                </a:solidFill>
              </a:endParaRPr>
            </a:p>
          </p:txBody>
        </p:sp>
        <p:sp>
          <p:nvSpPr>
            <p:cNvPr id="6" name="Oval 5">
              <a:hlinkClick r:id="rId10" action="ppaction://hlinksldjump"/>
              <a:extLst>
                <a:ext uri="{FF2B5EF4-FFF2-40B4-BE49-F238E27FC236}">
                  <a16:creationId xmlns:a16="http://schemas.microsoft.com/office/drawing/2014/main" id="{E22ABC3D-95C7-989B-2E48-9131F4BF9C0F}"/>
                </a:ext>
              </a:extLst>
            </p:cNvPr>
            <p:cNvSpPr/>
            <p:nvPr/>
          </p:nvSpPr>
          <p:spPr>
            <a:xfrm>
              <a:off x="10175162" y="1700373"/>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EXHIBITION DYNAMIC BANNER</a:t>
              </a:r>
              <a:endParaRPr lang="en-US" sz="1200" dirty="0"/>
            </a:p>
          </p:txBody>
        </p:sp>
        <p:sp>
          <p:nvSpPr>
            <p:cNvPr id="8" name="Oval 7">
              <a:hlinkClick r:id="rId11" action="ppaction://hlinksldjump"/>
              <a:extLst>
                <a:ext uri="{FF2B5EF4-FFF2-40B4-BE49-F238E27FC236}">
                  <a16:creationId xmlns:a16="http://schemas.microsoft.com/office/drawing/2014/main" id="{44DCD4F2-B492-0785-24FE-2257671BAEEC}"/>
                </a:ext>
              </a:extLst>
            </p:cNvPr>
            <p:cNvSpPr/>
            <p:nvPr/>
          </p:nvSpPr>
          <p:spPr>
            <a:xfrm>
              <a:off x="5231687" y="4120534"/>
              <a:ext cx="1728627" cy="1728627"/>
            </a:xfrm>
            <a:prstGeom prst="ellips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ONLINE PROGRAMME DYNAMIC BANNER</a:t>
              </a:r>
              <a:endParaRPr lang="en-US" sz="1200" b="1" dirty="0"/>
            </a:p>
          </p:txBody>
        </p:sp>
      </p:grpSp>
    </p:spTree>
    <p:extLst>
      <p:ext uri="{BB962C8B-B14F-4D97-AF65-F5344CB8AC3E}">
        <p14:creationId xmlns:p14="http://schemas.microsoft.com/office/powerpoint/2010/main" val="2889350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5D27B6-CA26-9E5B-A7E3-45E1068EE1DD}"/>
              </a:ext>
            </a:extLst>
          </p:cNvPr>
          <p:cNvSpPr/>
          <p:nvPr/>
        </p:nvSpPr>
        <p:spPr>
          <a:xfrm>
            <a:off x="0" y="403470"/>
            <a:ext cx="9906000"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bg1"/>
              </a:solidFill>
            </a:endParaRPr>
          </a:p>
          <a:p>
            <a:r>
              <a:rPr lang="en-US" sz="1600" b="1" dirty="0">
                <a:solidFill>
                  <a:schemeClr val="bg1"/>
                </a:solidFill>
              </a:rPr>
              <a:t>DEADLINE TO SEND FINAL FILES FOR SPONSORSHIP PRODUCTS </a:t>
            </a:r>
            <a:r>
              <a:rPr lang="en-US" sz="1600" b="1">
                <a:solidFill>
                  <a:schemeClr val="bg1"/>
                </a:solidFill>
              </a:rPr>
              <a:t>TO ehra-congressservices</a:t>
            </a:r>
            <a:r>
              <a:rPr lang="en-US" sz="1600" b="1" dirty="0">
                <a:solidFill>
                  <a:schemeClr val="bg1"/>
                </a:solidFill>
              </a:rPr>
              <a:t>@escardio.org</a:t>
            </a:r>
            <a:endParaRPr lang="en-US" sz="1600" dirty="0">
              <a:solidFill>
                <a:schemeClr val="bg1"/>
              </a:solidFill>
            </a:endParaRPr>
          </a:p>
          <a:p>
            <a:endParaRPr lang="en-US" sz="1600" dirty="0">
              <a:solidFill>
                <a:schemeClr val="bg1"/>
              </a:solidFill>
            </a:endParaRPr>
          </a:p>
        </p:txBody>
      </p:sp>
      <p:sp>
        <p:nvSpPr>
          <p:cNvPr id="12" name="Rectangle: Rounded Corners 11">
            <a:extLst>
              <a:ext uri="{FF2B5EF4-FFF2-40B4-BE49-F238E27FC236}">
                <a16:creationId xmlns:a16="http://schemas.microsoft.com/office/drawing/2014/main" id="{922FB28C-392B-8D5B-2EF1-0E366D61EBE4}"/>
              </a:ext>
            </a:extLst>
          </p:cNvPr>
          <p:cNvSpPr/>
          <p:nvPr/>
        </p:nvSpPr>
        <p:spPr>
          <a:xfrm>
            <a:off x="1397670" y="1659331"/>
            <a:ext cx="4740442" cy="55448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50000"/>
                  <a:lumOff val="50000"/>
                </a:schemeClr>
              </a:solidFill>
            </a:endParaRPr>
          </a:p>
          <a:p>
            <a:pPr algn="ctr"/>
            <a:r>
              <a:rPr lang="en-US" sz="1200" dirty="0">
                <a:solidFill>
                  <a:schemeClr val="tx1">
                    <a:lumMod val="50000"/>
                    <a:lumOff val="50000"/>
                  </a:schemeClr>
                </a:solidFill>
              </a:rPr>
              <a:t>Application deadline with priority status</a:t>
            </a:r>
          </a:p>
          <a:p>
            <a:pPr algn="ctr"/>
            <a:endParaRPr lang="en-US" sz="1200" dirty="0">
              <a:solidFill>
                <a:schemeClr val="tx1">
                  <a:lumMod val="50000"/>
                  <a:lumOff val="50000"/>
                </a:schemeClr>
              </a:solidFill>
            </a:endParaRPr>
          </a:p>
        </p:txBody>
      </p:sp>
      <p:sp>
        <p:nvSpPr>
          <p:cNvPr id="13" name="Rectangle: Rounded Corners 12">
            <a:extLst>
              <a:ext uri="{FF2B5EF4-FFF2-40B4-BE49-F238E27FC236}">
                <a16:creationId xmlns:a16="http://schemas.microsoft.com/office/drawing/2014/main" id="{2767BC40-A2A0-44C7-E68F-23B33AE17DC2}"/>
              </a:ext>
            </a:extLst>
          </p:cNvPr>
          <p:cNvSpPr/>
          <p:nvPr/>
        </p:nvSpPr>
        <p:spPr>
          <a:xfrm>
            <a:off x="1397670" y="2321067"/>
            <a:ext cx="4740442" cy="55448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50000"/>
                  <a:lumOff val="50000"/>
                </a:schemeClr>
              </a:solidFill>
            </a:endParaRPr>
          </a:p>
          <a:p>
            <a:pPr algn="ctr"/>
            <a:r>
              <a:rPr lang="en-US" sz="1200" dirty="0">
                <a:solidFill>
                  <a:schemeClr val="tx1">
                    <a:lumMod val="50000"/>
                    <a:lumOff val="50000"/>
                  </a:schemeClr>
                </a:solidFill>
              </a:rPr>
              <a:t>Onsite Advertising</a:t>
            </a:r>
          </a:p>
          <a:p>
            <a:pPr algn="ctr"/>
            <a:endParaRPr lang="en-US" sz="1200" dirty="0">
              <a:solidFill>
                <a:schemeClr val="tx1">
                  <a:lumMod val="50000"/>
                  <a:lumOff val="50000"/>
                </a:schemeClr>
              </a:solidFill>
            </a:endParaRPr>
          </a:p>
        </p:txBody>
      </p:sp>
      <p:sp>
        <p:nvSpPr>
          <p:cNvPr id="14" name="Rectangle: Rounded Corners 13">
            <a:extLst>
              <a:ext uri="{FF2B5EF4-FFF2-40B4-BE49-F238E27FC236}">
                <a16:creationId xmlns:a16="http://schemas.microsoft.com/office/drawing/2014/main" id="{8BD820B4-1840-3936-C339-0BF9D435D776}"/>
              </a:ext>
            </a:extLst>
          </p:cNvPr>
          <p:cNvSpPr/>
          <p:nvPr/>
        </p:nvSpPr>
        <p:spPr>
          <a:xfrm>
            <a:off x="1397670" y="2982803"/>
            <a:ext cx="4740442" cy="55448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Pre-Event Eblast 28 March </a:t>
            </a:r>
          </a:p>
        </p:txBody>
      </p:sp>
      <p:sp>
        <p:nvSpPr>
          <p:cNvPr id="15" name="Rectangle: Rounded Corners 14">
            <a:extLst>
              <a:ext uri="{FF2B5EF4-FFF2-40B4-BE49-F238E27FC236}">
                <a16:creationId xmlns:a16="http://schemas.microsoft.com/office/drawing/2014/main" id="{70A0A22A-3EB4-B4B5-1DFE-8C4C0EF92067}"/>
              </a:ext>
            </a:extLst>
          </p:cNvPr>
          <p:cNvSpPr/>
          <p:nvPr/>
        </p:nvSpPr>
        <p:spPr>
          <a:xfrm>
            <a:off x="1397670" y="3644539"/>
            <a:ext cx="4740442" cy="55448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Pre-Event Eblast 4 April</a:t>
            </a:r>
          </a:p>
        </p:txBody>
      </p:sp>
      <p:sp>
        <p:nvSpPr>
          <p:cNvPr id="16" name="Rectangle: Rounded Corners 15">
            <a:extLst>
              <a:ext uri="{FF2B5EF4-FFF2-40B4-BE49-F238E27FC236}">
                <a16:creationId xmlns:a16="http://schemas.microsoft.com/office/drawing/2014/main" id="{11E3553C-7FE7-3820-477A-6C1ED0AAD2F5}"/>
              </a:ext>
            </a:extLst>
          </p:cNvPr>
          <p:cNvSpPr/>
          <p:nvPr/>
        </p:nvSpPr>
        <p:spPr>
          <a:xfrm>
            <a:off x="1397670" y="4306275"/>
            <a:ext cx="4740442" cy="152261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Advert Broadcast</a:t>
            </a:r>
          </a:p>
          <a:p>
            <a:pPr algn="ctr"/>
            <a:r>
              <a:rPr lang="en-US" sz="1200" dirty="0">
                <a:solidFill>
                  <a:schemeClr val="tx1">
                    <a:lumMod val="50000"/>
                    <a:lumOff val="50000"/>
                  </a:schemeClr>
                </a:solidFill>
              </a:rPr>
              <a:t>Event Eblast (16-17-18 April)</a:t>
            </a:r>
          </a:p>
          <a:p>
            <a:pPr algn="ctr"/>
            <a:r>
              <a:rPr lang="en-US" sz="1200" dirty="0">
                <a:solidFill>
                  <a:schemeClr val="tx1">
                    <a:lumMod val="50000"/>
                    <a:lumOff val="50000"/>
                  </a:schemeClr>
                </a:solidFill>
              </a:rPr>
              <a:t>Homepage Dynamic Banner</a:t>
            </a:r>
          </a:p>
          <a:p>
            <a:pPr algn="ctr"/>
            <a:r>
              <a:rPr lang="en-US" sz="1200" dirty="0">
                <a:solidFill>
                  <a:schemeClr val="tx1">
                    <a:lumMod val="50000"/>
                    <a:lumOff val="50000"/>
                  </a:schemeClr>
                </a:solidFill>
              </a:rPr>
              <a:t>Exhibition Section Dynamic Banner</a:t>
            </a:r>
          </a:p>
          <a:p>
            <a:pPr algn="ctr"/>
            <a:r>
              <a:rPr lang="en-US" sz="1200" dirty="0">
                <a:solidFill>
                  <a:schemeClr val="tx1">
                    <a:lumMod val="50000"/>
                    <a:lumOff val="50000"/>
                  </a:schemeClr>
                </a:solidFill>
              </a:rPr>
              <a:t>Session Video Page Static Banner</a:t>
            </a:r>
          </a:p>
          <a:p>
            <a:pPr algn="ctr"/>
            <a:r>
              <a:rPr lang="en-US" sz="1200" dirty="0">
                <a:solidFill>
                  <a:schemeClr val="tx1">
                    <a:lumMod val="50000"/>
                    <a:lumOff val="50000"/>
                  </a:schemeClr>
                </a:solidFill>
              </a:rPr>
              <a:t>Online Programme Dynamic Banner</a:t>
            </a:r>
          </a:p>
          <a:p>
            <a:pPr algn="ctr"/>
            <a:r>
              <a:rPr lang="en-US" sz="1200" dirty="0" err="1">
                <a:solidFill>
                  <a:schemeClr val="tx1">
                    <a:lumMod val="50000"/>
                    <a:lumOff val="50000"/>
                  </a:schemeClr>
                </a:solidFill>
              </a:rPr>
              <a:t>eDaily</a:t>
            </a:r>
            <a:r>
              <a:rPr lang="en-US" sz="1200" dirty="0">
                <a:solidFill>
                  <a:schemeClr val="tx1">
                    <a:lumMod val="50000"/>
                    <a:lumOff val="50000"/>
                  </a:schemeClr>
                </a:solidFill>
              </a:rPr>
              <a:t> Bulletin Banner</a:t>
            </a:r>
          </a:p>
        </p:txBody>
      </p:sp>
      <p:sp>
        <p:nvSpPr>
          <p:cNvPr id="17" name="Rectangle: Rounded Corners 16">
            <a:extLst>
              <a:ext uri="{FF2B5EF4-FFF2-40B4-BE49-F238E27FC236}">
                <a16:creationId xmlns:a16="http://schemas.microsoft.com/office/drawing/2014/main" id="{4D7A2157-B209-5680-04C9-A1954C675EFB}"/>
              </a:ext>
            </a:extLst>
          </p:cNvPr>
          <p:cNvSpPr/>
          <p:nvPr/>
        </p:nvSpPr>
        <p:spPr>
          <a:xfrm>
            <a:off x="1397670" y="5936141"/>
            <a:ext cx="4740442" cy="55448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Post-Event Eblast 3 and 10 May </a:t>
            </a:r>
          </a:p>
        </p:txBody>
      </p:sp>
      <p:cxnSp>
        <p:nvCxnSpPr>
          <p:cNvPr id="19" name="Straight Arrow Connector 18">
            <a:extLst>
              <a:ext uri="{FF2B5EF4-FFF2-40B4-BE49-F238E27FC236}">
                <a16:creationId xmlns:a16="http://schemas.microsoft.com/office/drawing/2014/main" id="{777C0F61-E1DE-E921-08D7-2907888742D6}"/>
              </a:ext>
            </a:extLst>
          </p:cNvPr>
          <p:cNvCxnSpPr>
            <a:stCxn id="12" idx="3"/>
          </p:cNvCxnSpPr>
          <p:nvPr/>
        </p:nvCxnSpPr>
        <p:spPr>
          <a:xfrm>
            <a:off x="6138112" y="1936572"/>
            <a:ext cx="1852863"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8D88DB8-1610-1A8A-5E44-33CF66E5952B}"/>
              </a:ext>
            </a:extLst>
          </p:cNvPr>
          <p:cNvCxnSpPr/>
          <p:nvPr/>
        </p:nvCxnSpPr>
        <p:spPr>
          <a:xfrm>
            <a:off x="6138112" y="2598308"/>
            <a:ext cx="1852863"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013D2C0-A370-2940-CAA0-F921B40AC726}"/>
              </a:ext>
            </a:extLst>
          </p:cNvPr>
          <p:cNvCxnSpPr/>
          <p:nvPr/>
        </p:nvCxnSpPr>
        <p:spPr>
          <a:xfrm>
            <a:off x="6138112" y="3260044"/>
            <a:ext cx="1852863"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8A356AA-6F40-0F0A-8C7B-519F44DDE5AD}"/>
              </a:ext>
            </a:extLst>
          </p:cNvPr>
          <p:cNvCxnSpPr/>
          <p:nvPr/>
        </p:nvCxnSpPr>
        <p:spPr>
          <a:xfrm>
            <a:off x="6138112" y="3921780"/>
            <a:ext cx="1852863"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EFBC1DE-631E-733B-5693-F93FEF2AFFB3}"/>
              </a:ext>
            </a:extLst>
          </p:cNvPr>
          <p:cNvCxnSpPr/>
          <p:nvPr/>
        </p:nvCxnSpPr>
        <p:spPr>
          <a:xfrm>
            <a:off x="6138112" y="5067581"/>
            <a:ext cx="1852863"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8BFCFEC-5A8B-4137-ED5D-380C4BBF7285}"/>
              </a:ext>
            </a:extLst>
          </p:cNvPr>
          <p:cNvCxnSpPr/>
          <p:nvPr/>
        </p:nvCxnSpPr>
        <p:spPr>
          <a:xfrm>
            <a:off x="6138112" y="6213382"/>
            <a:ext cx="1852863"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A77C161A-7684-A6AB-5DFA-E4B068C249AB}"/>
              </a:ext>
            </a:extLst>
          </p:cNvPr>
          <p:cNvSpPr/>
          <p:nvPr/>
        </p:nvSpPr>
        <p:spPr>
          <a:xfrm>
            <a:off x="8292763" y="1659331"/>
            <a:ext cx="2787316" cy="5544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b="1" dirty="0">
              <a:solidFill>
                <a:srgbClr val="AE1022"/>
              </a:solidFill>
            </a:endParaRPr>
          </a:p>
          <a:p>
            <a:r>
              <a:rPr lang="en-US" sz="1400" b="1" dirty="0">
                <a:solidFill>
                  <a:srgbClr val="AE1022"/>
                </a:solidFill>
              </a:rPr>
              <a:t>30 October 2022</a:t>
            </a:r>
          </a:p>
          <a:p>
            <a:endParaRPr lang="en-US" sz="1400" b="1" dirty="0">
              <a:solidFill>
                <a:srgbClr val="AE1022"/>
              </a:solidFill>
            </a:endParaRPr>
          </a:p>
        </p:txBody>
      </p:sp>
      <p:sp>
        <p:nvSpPr>
          <p:cNvPr id="26" name="Rectangle: Rounded Corners 25">
            <a:extLst>
              <a:ext uri="{FF2B5EF4-FFF2-40B4-BE49-F238E27FC236}">
                <a16:creationId xmlns:a16="http://schemas.microsoft.com/office/drawing/2014/main" id="{37A99B43-D078-9794-9FB0-8CC1A3E3B7C4}"/>
              </a:ext>
            </a:extLst>
          </p:cNvPr>
          <p:cNvSpPr/>
          <p:nvPr/>
        </p:nvSpPr>
        <p:spPr>
          <a:xfrm>
            <a:off x="8292763" y="2321067"/>
            <a:ext cx="2787316" cy="5544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AE1022"/>
                </a:solidFill>
              </a:rPr>
              <a:t>3 March 2023</a:t>
            </a:r>
          </a:p>
        </p:txBody>
      </p:sp>
      <p:sp>
        <p:nvSpPr>
          <p:cNvPr id="27" name="Rectangle: Rounded Corners 26">
            <a:extLst>
              <a:ext uri="{FF2B5EF4-FFF2-40B4-BE49-F238E27FC236}">
                <a16:creationId xmlns:a16="http://schemas.microsoft.com/office/drawing/2014/main" id="{D23784A0-8FE0-9177-5D12-CA3E331372E1}"/>
              </a:ext>
            </a:extLst>
          </p:cNvPr>
          <p:cNvSpPr/>
          <p:nvPr/>
        </p:nvSpPr>
        <p:spPr>
          <a:xfrm>
            <a:off x="8292763" y="2956876"/>
            <a:ext cx="2787316" cy="5544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AE1022"/>
                </a:solidFill>
              </a:rPr>
              <a:t>3 March 2023</a:t>
            </a:r>
          </a:p>
        </p:txBody>
      </p:sp>
      <p:sp>
        <p:nvSpPr>
          <p:cNvPr id="28" name="Rectangle: Rounded Corners 27">
            <a:extLst>
              <a:ext uri="{FF2B5EF4-FFF2-40B4-BE49-F238E27FC236}">
                <a16:creationId xmlns:a16="http://schemas.microsoft.com/office/drawing/2014/main" id="{62A21313-D587-8EE2-2850-197129481177}"/>
              </a:ext>
            </a:extLst>
          </p:cNvPr>
          <p:cNvSpPr/>
          <p:nvPr/>
        </p:nvSpPr>
        <p:spPr>
          <a:xfrm>
            <a:off x="8292763" y="3644539"/>
            <a:ext cx="2787316" cy="5544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AE1022"/>
                </a:solidFill>
              </a:rPr>
              <a:t>10 March 2023</a:t>
            </a:r>
          </a:p>
        </p:txBody>
      </p:sp>
      <p:sp>
        <p:nvSpPr>
          <p:cNvPr id="29" name="Rectangle: Rounded Corners 28">
            <a:extLst>
              <a:ext uri="{FF2B5EF4-FFF2-40B4-BE49-F238E27FC236}">
                <a16:creationId xmlns:a16="http://schemas.microsoft.com/office/drawing/2014/main" id="{95DF6505-0C20-6AC8-7950-7F6901B18B82}"/>
              </a:ext>
            </a:extLst>
          </p:cNvPr>
          <p:cNvSpPr/>
          <p:nvPr/>
        </p:nvSpPr>
        <p:spPr>
          <a:xfrm>
            <a:off x="8292763" y="4306275"/>
            <a:ext cx="2787316" cy="15226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AE1022"/>
                </a:solidFill>
              </a:rPr>
              <a:t>24 March 2023</a:t>
            </a:r>
          </a:p>
        </p:txBody>
      </p:sp>
      <p:sp>
        <p:nvSpPr>
          <p:cNvPr id="30" name="Rectangle: Rounded Corners 29">
            <a:extLst>
              <a:ext uri="{FF2B5EF4-FFF2-40B4-BE49-F238E27FC236}">
                <a16:creationId xmlns:a16="http://schemas.microsoft.com/office/drawing/2014/main" id="{5249C0AF-E2AF-3B6A-DAB8-8790D2051A29}"/>
              </a:ext>
            </a:extLst>
          </p:cNvPr>
          <p:cNvSpPr/>
          <p:nvPr/>
        </p:nvSpPr>
        <p:spPr>
          <a:xfrm>
            <a:off x="8292763" y="5936141"/>
            <a:ext cx="2787316" cy="5544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AE1022"/>
                </a:solidFill>
              </a:rPr>
              <a:t>19 April 2023</a:t>
            </a:r>
          </a:p>
        </p:txBody>
      </p:sp>
      <p:sp>
        <p:nvSpPr>
          <p:cNvPr id="33" name="TextBox 32">
            <a:extLst>
              <a:ext uri="{FF2B5EF4-FFF2-40B4-BE49-F238E27FC236}">
                <a16:creationId xmlns:a16="http://schemas.microsoft.com/office/drawing/2014/main" id="{029004CB-DE64-C5F0-676D-4C3AB9B62298}"/>
              </a:ext>
            </a:extLst>
          </p:cNvPr>
          <p:cNvSpPr txBox="1"/>
          <p:nvPr/>
        </p:nvSpPr>
        <p:spPr>
          <a:xfrm>
            <a:off x="711870" y="1244017"/>
            <a:ext cx="6112042" cy="307777"/>
          </a:xfrm>
          <a:prstGeom prst="rect">
            <a:avLst/>
          </a:prstGeom>
          <a:noFill/>
        </p:spPr>
        <p:txBody>
          <a:bodyPr wrap="square">
            <a:spAutoFit/>
          </a:bodyPr>
          <a:lstStyle/>
          <a:p>
            <a:pPr algn="ctr"/>
            <a:r>
              <a:rPr lang="en-US" sz="1400" b="1" dirty="0">
                <a:solidFill>
                  <a:srgbClr val="AE1022"/>
                </a:solidFill>
              </a:rPr>
              <a:t>ORDERED PRODUCT</a:t>
            </a:r>
          </a:p>
        </p:txBody>
      </p:sp>
      <p:sp>
        <p:nvSpPr>
          <p:cNvPr id="34" name="TextBox 33">
            <a:extLst>
              <a:ext uri="{FF2B5EF4-FFF2-40B4-BE49-F238E27FC236}">
                <a16:creationId xmlns:a16="http://schemas.microsoft.com/office/drawing/2014/main" id="{EA144DE4-DDD6-8F33-CA05-7B447090A3E1}"/>
              </a:ext>
            </a:extLst>
          </p:cNvPr>
          <p:cNvSpPr txBox="1"/>
          <p:nvPr/>
        </p:nvSpPr>
        <p:spPr>
          <a:xfrm>
            <a:off x="6344650" y="1223480"/>
            <a:ext cx="6112042" cy="307777"/>
          </a:xfrm>
          <a:prstGeom prst="rect">
            <a:avLst/>
          </a:prstGeom>
          <a:noFill/>
        </p:spPr>
        <p:txBody>
          <a:bodyPr wrap="square">
            <a:spAutoFit/>
          </a:bodyPr>
          <a:lstStyle/>
          <a:p>
            <a:pPr algn="ctr"/>
            <a:r>
              <a:rPr lang="en-US" sz="1400" b="1" dirty="0">
                <a:solidFill>
                  <a:srgbClr val="AE1022"/>
                </a:solidFill>
              </a:rPr>
              <a:t>DEADLINE TO SENT THE ARTWORK</a:t>
            </a:r>
          </a:p>
        </p:txBody>
      </p:sp>
      <p:sp>
        <p:nvSpPr>
          <p:cNvPr id="5" name="Teardrop 4">
            <a:hlinkClick r:id="rId2" action="ppaction://hlinksldjump"/>
            <a:extLst>
              <a:ext uri="{FF2B5EF4-FFF2-40B4-BE49-F238E27FC236}">
                <a16:creationId xmlns:a16="http://schemas.microsoft.com/office/drawing/2014/main" id="{D205F84F-E0B3-94F2-6407-AB84DD733592}"/>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3628752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DE4B0B-0948-C4BC-7A54-9A0C8D272890}"/>
              </a:ext>
            </a:extLst>
          </p:cNvPr>
          <p:cNvSpPr txBox="1"/>
          <p:nvPr/>
        </p:nvSpPr>
        <p:spPr>
          <a:xfrm>
            <a:off x="542924" y="1394578"/>
            <a:ext cx="5943601" cy="4929555"/>
          </a:xfrm>
          <a:prstGeom prst="rect">
            <a:avLst/>
          </a:prstGeom>
          <a:noFill/>
        </p:spPr>
        <p:txBody>
          <a:bodyPr wrap="square" rtlCol="0">
            <a:spAutoFit/>
          </a:bodyPr>
          <a:lstStyle/>
          <a:p>
            <a:pPr algn="just">
              <a:spcAft>
                <a:spcPts val="200"/>
              </a:spcAft>
            </a:pPr>
            <a:r>
              <a:rPr lang="en-US" sz="1200" dirty="0"/>
              <a:t>Take the opportunity to reach out to the audience before, during and after the event via an electronic invitation. The </a:t>
            </a:r>
            <a:r>
              <a:rPr lang="en-US" sz="1200" dirty="0" err="1"/>
              <a:t>eBlast</a:t>
            </a:r>
            <a:r>
              <a:rPr lang="en-US" sz="1200" dirty="0"/>
              <a:t> is the ideal way to drive our Cardiology Community to your activities and resources, including sessions.</a:t>
            </a:r>
          </a:p>
          <a:p>
            <a:pPr algn="just">
              <a:spcAft>
                <a:spcPts val="200"/>
              </a:spcAft>
            </a:pPr>
            <a:endParaRPr lang="en-US" sz="1200" dirty="0"/>
          </a:p>
          <a:p>
            <a:pPr marL="171450" indent="-171450" algn="just">
              <a:spcAft>
                <a:spcPts val="200"/>
              </a:spcAft>
              <a:buFont typeface="Arial" panose="020B0604020202020204" pitchFamily="34" charset="0"/>
              <a:buChar char="•"/>
            </a:pPr>
            <a:r>
              <a:rPr lang="en-US" sz="1200" dirty="0"/>
              <a:t>Display order will be assigned in line with the accrued point ranking</a:t>
            </a:r>
          </a:p>
          <a:p>
            <a:pPr marL="171450" indent="-171450" algn="just">
              <a:spcAft>
                <a:spcPts val="200"/>
              </a:spcAft>
              <a:buFont typeface="Arial" panose="020B0604020202020204" pitchFamily="34" charset="0"/>
              <a:buChar char="•"/>
            </a:pPr>
            <a:r>
              <a:rPr lang="en-US" sz="1200" dirty="0"/>
              <a:t>No product advertising permitted </a:t>
            </a:r>
          </a:p>
          <a:p>
            <a:pPr>
              <a:spcAft>
                <a:spcPts val="200"/>
              </a:spcAft>
            </a:pPr>
            <a:endParaRPr lang="en-US" sz="1200" b="1" dirty="0"/>
          </a:p>
          <a:p>
            <a:pPr>
              <a:spcAft>
                <a:spcPts val="200"/>
              </a:spcAft>
            </a:pPr>
            <a:r>
              <a:rPr lang="en-US" sz="1200" b="1" dirty="0">
                <a:latin typeface="+mn-lt"/>
              </a:rPr>
              <a:t>Elements to be provided: </a:t>
            </a:r>
          </a:p>
          <a:p>
            <a:pPr marL="285750" indent="-285750">
              <a:spcAft>
                <a:spcPts val="200"/>
              </a:spcAft>
              <a:buFont typeface="Arial" panose="020B0604020202020204" pitchFamily="34" charset="0"/>
              <a:buChar char="•"/>
            </a:pPr>
            <a:r>
              <a:rPr lang="en-US" sz="1200" dirty="0">
                <a:latin typeface="+mn-lt"/>
              </a:rPr>
              <a:t>1 advert image - Exact size: 600px x 300px – Maximum weight: 50 ko</a:t>
            </a:r>
          </a:p>
          <a:p>
            <a:pPr marL="285750" indent="-285750">
              <a:spcAft>
                <a:spcPts val="200"/>
              </a:spcAft>
              <a:buFont typeface="Arial" panose="020B0604020202020204" pitchFamily="34" charset="0"/>
              <a:buChar char="•"/>
            </a:pPr>
            <a:r>
              <a:rPr lang="en-US" sz="1200" dirty="0">
                <a:latin typeface="+mn-lt"/>
              </a:rPr>
              <a:t>1 PDF format advert (Maximum weight 1MB) or other below mentioned alternative option</a:t>
            </a:r>
          </a:p>
          <a:p>
            <a:pPr>
              <a:spcAft>
                <a:spcPts val="200"/>
              </a:spcAft>
            </a:pPr>
            <a:endParaRPr lang="en-US" sz="1200" dirty="0">
              <a:latin typeface="+mn-lt"/>
            </a:endParaRPr>
          </a:p>
          <a:p>
            <a:pPr>
              <a:spcAft>
                <a:spcPts val="200"/>
              </a:spcAft>
            </a:pPr>
            <a:r>
              <a:rPr lang="en-US" sz="1200" b="1" dirty="0">
                <a:latin typeface="+mn-lt"/>
              </a:rPr>
              <a:t>Mandatory rules to follow: </a:t>
            </a:r>
          </a:p>
          <a:p>
            <a:pPr marL="285750" indent="-285750">
              <a:spcAft>
                <a:spcPts val="200"/>
              </a:spcAft>
              <a:buFont typeface="Arial" panose="020B0604020202020204" pitchFamily="34" charset="0"/>
              <a:buChar char="•"/>
            </a:pPr>
            <a:r>
              <a:rPr lang="en-US" sz="1200" dirty="0">
                <a:latin typeface="+mn-lt"/>
              </a:rPr>
              <a:t>Hyperlinks to an external website or virtual booth are not permitted</a:t>
            </a:r>
          </a:p>
          <a:p>
            <a:pPr marL="285750" indent="-285750">
              <a:spcAft>
                <a:spcPts val="200"/>
              </a:spcAft>
              <a:buFont typeface="Arial" panose="020B0604020202020204" pitchFamily="34" charset="0"/>
              <a:buChar char="•"/>
            </a:pPr>
            <a:r>
              <a:rPr lang="en-US" sz="1200" dirty="0">
                <a:latin typeface="+mn-lt"/>
              </a:rPr>
              <a:t>If you do not </a:t>
            </a:r>
            <a:r>
              <a:rPr lang="en-US" sz="1200" dirty="0"/>
              <a:t>wish to link the advert </a:t>
            </a:r>
            <a:r>
              <a:rPr lang="en-US" sz="1200" dirty="0">
                <a:latin typeface="+mn-lt"/>
              </a:rPr>
              <a:t>to a PDF, please inform us about the below alternative option chosen:</a:t>
            </a:r>
          </a:p>
          <a:p>
            <a:pPr>
              <a:spcAft>
                <a:spcPts val="200"/>
              </a:spcAft>
            </a:pPr>
            <a:r>
              <a:rPr lang="en-US" sz="1200" dirty="0">
                <a:latin typeface="+mn-lt"/>
              </a:rPr>
              <a:t>        </a:t>
            </a:r>
            <a:r>
              <a:rPr lang="en-US" sz="1200" dirty="0">
                <a:solidFill>
                  <a:srgbClr val="AE1022"/>
                </a:solidFill>
                <a:latin typeface="+mn-lt"/>
              </a:rPr>
              <a:t> -&gt; </a:t>
            </a:r>
            <a:r>
              <a:rPr lang="en-US" sz="1200" dirty="0">
                <a:latin typeface="+mn-lt"/>
              </a:rPr>
              <a:t>Dedicated Exhibitor Page (available for Event </a:t>
            </a:r>
            <a:r>
              <a:rPr lang="en-US" sz="1200" dirty="0" err="1">
                <a:latin typeface="+mn-lt"/>
              </a:rPr>
              <a:t>eBlast</a:t>
            </a:r>
            <a:r>
              <a:rPr lang="en-US" sz="1200" dirty="0">
                <a:latin typeface="+mn-lt"/>
              </a:rPr>
              <a:t>)</a:t>
            </a:r>
          </a:p>
          <a:p>
            <a:pPr>
              <a:spcAft>
                <a:spcPts val="200"/>
              </a:spcAft>
            </a:pPr>
            <a:r>
              <a:rPr lang="en-US" sz="1200" dirty="0">
                <a:latin typeface="+mn-lt"/>
              </a:rPr>
              <a:t>         </a:t>
            </a:r>
            <a:r>
              <a:rPr lang="en-US" sz="1200" dirty="0">
                <a:solidFill>
                  <a:srgbClr val="AE1022"/>
                </a:solidFill>
                <a:latin typeface="+mn-lt"/>
              </a:rPr>
              <a:t>-&gt; </a:t>
            </a:r>
            <a:r>
              <a:rPr lang="en-US" sz="1200" dirty="0">
                <a:latin typeface="+mn-lt"/>
              </a:rPr>
              <a:t>Satellite Symposium online page (available for Event and Post Event </a:t>
            </a:r>
            <a:r>
              <a:rPr lang="en-US" sz="1200" dirty="0" err="1">
                <a:latin typeface="+mn-lt"/>
              </a:rPr>
              <a:t>eBlast</a:t>
            </a:r>
            <a:r>
              <a:rPr lang="en-US" sz="1200" dirty="0">
                <a:latin typeface="+mn-lt"/>
              </a:rPr>
              <a:t>)</a:t>
            </a:r>
          </a:p>
          <a:p>
            <a:pPr>
              <a:spcAft>
                <a:spcPts val="200"/>
              </a:spcAft>
            </a:pPr>
            <a:r>
              <a:rPr lang="en-US" sz="1200" dirty="0"/>
              <a:t>         </a:t>
            </a:r>
            <a:r>
              <a:rPr lang="en-US" sz="1200" dirty="0">
                <a:solidFill>
                  <a:srgbClr val="AE1022"/>
                </a:solidFill>
              </a:rPr>
              <a:t>-&gt; </a:t>
            </a:r>
            <a:r>
              <a:rPr lang="en-US" sz="1200" dirty="0"/>
              <a:t>Satellite Symposium’s Recorded video (Post event </a:t>
            </a:r>
            <a:r>
              <a:rPr lang="en-US" sz="1200" dirty="0" err="1"/>
              <a:t>eBlast</a:t>
            </a:r>
            <a:r>
              <a:rPr lang="en-US" sz="1200" dirty="0"/>
              <a:t> only)</a:t>
            </a:r>
          </a:p>
          <a:p>
            <a:pPr>
              <a:spcAft>
                <a:spcPts val="200"/>
              </a:spcAft>
            </a:pPr>
            <a:endParaRPr lang="en-US" sz="1000" i="1" dirty="0">
              <a:latin typeface="+mn-lt"/>
            </a:endParaRPr>
          </a:p>
          <a:p>
            <a:pPr marL="285750" indent="-285750">
              <a:spcAft>
                <a:spcPts val="200"/>
              </a:spcAft>
              <a:buFont typeface="Arial" panose="020B0604020202020204" pitchFamily="34" charset="0"/>
              <a:buChar char="•"/>
            </a:pPr>
            <a:r>
              <a:rPr lang="en-US" sz="1200" dirty="0">
                <a:latin typeface="+mn-lt"/>
              </a:rPr>
              <a:t>If a Satellite Symposium is promoted, use the exact wording “Satellite Symposium” with both “S” in capital letters. All other wording will not be validated by ESC. </a:t>
            </a:r>
          </a:p>
          <a:p>
            <a:pPr marL="285750" indent="-285750">
              <a:spcAft>
                <a:spcPts val="200"/>
              </a:spcAft>
              <a:buFont typeface="Arial" panose="020B0604020202020204" pitchFamily="34" charset="0"/>
              <a:buChar char="•"/>
            </a:pPr>
            <a:r>
              <a:rPr lang="en-US" sz="1200" dirty="0">
                <a:latin typeface="+mn-lt"/>
              </a:rPr>
              <a:t>To mention the Congress, please use the Official pictogram of the Congress available on the </a:t>
            </a:r>
            <a:r>
              <a:rPr lang="en-US" sz="1200" dirty="0">
                <a:latin typeface="+mn-lt"/>
                <a:hlinkClick r:id="rId2"/>
              </a:rPr>
              <a:t>ESC Industry Portal</a:t>
            </a:r>
            <a:r>
              <a:rPr lang="en-US" sz="1200" dirty="0"/>
              <a:t> or use the exact wording “EHRA 2023”</a:t>
            </a:r>
            <a:endParaRPr lang="en-US" sz="1200" dirty="0">
              <a:latin typeface="+mn-lt"/>
            </a:endParaRPr>
          </a:p>
        </p:txBody>
      </p:sp>
      <p:grpSp>
        <p:nvGrpSpPr>
          <p:cNvPr id="6" name="Group 5">
            <a:extLst>
              <a:ext uri="{FF2B5EF4-FFF2-40B4-BE49-F238E27FC236}">
                <a16:creationId xmlns:a16="http://schemas.microsoft.com/office/drawing/2014/main" id="{BD37183E-5492-03B9-9772-1CF278168CD1}"/>
              </a:ext>
            </a:extLst>
          </p:cNvPr>
          <p:cNvGrpSpPr/>
          <p:nvPr/>
        </p:nvGrpSpPr>
        <p:grpSpPr>
          <a:xfrm>
            <a:off x="7460253" y="321582"/>
            <a:ext cx="3290022" cy="6050481"/>
            <a:chOff x="5453062" y="-4296699"/>
            <a:chExt cx="5588287" cy="10277081"/>
          </a:xfrm>
          <a:effectLst>
            <a:outerShdw blurRad="50800" dist="38100" dir="2700000" algn="tl" rotWithShape="0">
              <a:prstClr val="black">
                <a:alpha val="40000"/>
              </a:prstClr>
            </a:outerShdw>
          </a:effectLst>
        </p:grpSpPr>
        <p:pic>
          <p:nvPicPr>
            <p:cNvPr id="7" name="Picture 6" descr="Graphical user interface, text, application, email&#10;&#10;Description automatically generated">
              <a:extLst>
                <a:ext uri="{FF2B5EF4-FFF2-40B4-BE49-F238E27FC236}">
                  <a16:creationId xmlns:a16="http://schemas.microsoft.com/office/drawing/2014/main" id="{56313152-5EFD-CD24-B109-2A0213369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062" y="3630761"/>
              <a:ext cx="5588287" cy="2349621"/>
            </a:xfrm>
            <a:prstGeom prst="rect">
              <a:avLst/>
            </a:prstGeom>
          </p:spPr>
        </p:pic>
        <p:pic>
          <p:nvPicPr>
            <p:cNvPr id="8" name="Picture 7" descr="Graphical user interface, text, application, email&#10;&#10;Description automatically generated">
              <a:extLst>
                <a:ext uri="{FF2B5EF4-FFF2-40B4-BE49-F238E27FC236}">
                  <a16:creationId xmlns:a16="http://schemas.microsoft.com/office/drawing/2014/main" id="{9180425E-9879-2D20-E99F-8E9238663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3062" y="-4296699"/>
              <a:ext cx="5581937" cy="3645087"/>
            </a:xfrm>
            <a:prstGeom prst="rect">
              <a:avLst/>
            </a:prstGeom>
          </p:spPr>
        </p:pic>
        <p:pic>
          <p:nvPicPr>
            <p:cNvPr id="9" name="Picture 8" descr="Timeline&#10;&#10;Description automatically generated">
              <a:extLst>
                <a:ext uri="{FF2B5EF4-FFF2-40B4-BE49-F238E27FC236}">
                  <a16:creationId xmlns:a16="http://schemas.microsoft.com/office/drawing/2014/main" id="{605A07BA-C2E1-15A3-2C62-E4F6BE2C26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3062" y="-717674"/>
              <a:ext cx="5588287" cy="4496031"/>
            </a:xfrm>
            <a:prstGeom prst="rect">
              <a:avLst/>
            </a:prstGeom>
          </p:spPr>
        </p:pic>
      </p:grpSp>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bg1"/>
              </a:solidFill>
            </a:endParaRPr>
          </a:p>
          <a:p>
            <a:r>
              <a:rPr lang="en-US" sz="1600" b="1" dirty="0">
                <a:solidFill>
                  <a:schemeClr val="bg1"/>
                </a:solidFill>
              </a:rPr>
              <a:t>P</a:t>
            </a:r>
            <a:r>
              <a:rPr lang="en-US" sz="1600" b="1" dirty="0">
                <a:solidFill>
                  <a:schemeClr val="bg1"/>
                </a:solidFill>
                <a:latin typeface="+mn-lt"/>
              </a:rPr>
              <a:t>RE-EVENT EBLAST, EVENT EBLAST &amp; POST-EVENT EBLAST  </a:t>
            </a:r>
            <a:br>
              <a:rPr lang="en-US" sz="1600" dirty="0">
                <a:solidFill>
                  <a:schemeClr val="bg1"/>
                </a:solidFill>
                <a:latin typeface="+mn-lt"/>
              </a:rPr>
            </a:br>
            <a:r>
              <a:rPr lang="en-US" sz="1200" i="1" dirty="0">
                <a:solidFill>
                  <a:schemeClr val="bg1"/>
                </a:solidFill>
                <a:effectLst/>
                <a:latin typeface="+mn-lt"/>
                <a:ea typeface="Calibri" panose="020F0502020204030204" pitchFamily="34" charset="0"/>
              </a:rPr>
              <a:t>No</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a:p>
            <a:endParaRPr lang="en-US" sz="1600" dirty="0">
              <a:solidFill>
                <a:schemeClr val="bg1"/>
              </a:solidFill>
            </a:endParaRPr>
          </a:p>
        </p:txBody>
      </p:sp>
      <p:sp>
        <p:nvSpPr>
          <p:cNvPr id="37" name="TextBox 36">
            <a:extLst>
              <a:ext uri="{FF2B5EF4-FFF2-40B4-BE49-F238E27FC236}">
                <a16:creationId xmlns:a16="http://schemas.microsoft.com/office/drawing/2014/main" id="{F566992B-4EC9-A36A-32E8-6703E7E63800}"/>
              </a:ext>
            </a:extLst>
          </p:cNvPr>
          <p:cNvSpPr txBox="1"/>
          <p:nvPr/>
        </p:nvSpPr>
        <p:spPr>
          <a:xfrm>
            <a:off x="542924" y="6372063"/>
            <a:ext cx="5943601" cy="261610"/>
          </a:xfrm>
          <a:prstGeom prst="rect">
            <a:avLst/>
          </a:prstGeom>
          <a:noFill/>
        </p:spPr>
        <p:txBody>
          <a:bodyPr wrap="square" rtlCol="0">
            <a:spAutoFit/>
          </a:bodyPr>
          <a:lstStyle/>
          <a:p>
            <a:pPr>
              <a:spcAft>
                <a:spcPts val="200"/>
              </a:spcAft>
            </a:pPr>
            <a:r>
              <a:rPr lang="en-US" sz="1100" b="1" i="1" dirty="0">
                <a:solidFill>
                  <a:srgbClr val="AE1022"/>
                </a:solidFill>
              </a:rPr>
              <a:t>Should those rules are not strictly followed, elements will not be validated.</a:t>
            </a:r>
            <a:endParaRPr lang="en-US" sz="1100" i="1" dirty="0">
              <a:solidFill>
                <a:srgbClr val="AE1022"/>
              </a:solidFill>
              <a:latin typeface="+mn-lt"/>
            </a:endParaRPr>
          </a:p>
        </p:txBody>
      </p:sp>
      <p:sp>
        <p:nvSpPr>
          <p:cNvPr id="4" name="Teardrop 3">
            <a:hlinkClick r:id="rId6" action="ppaction://hlinksldjump"/>
            <a:extLst>
              <a:ext uri="{FF2B5EF4-FFF2-40B4-BE49-F238E27FC236}">
                <a16:creationId xmlns:a16="http://schemas.microsoft.com/office/drawing/2014/main" id="{222CDDEC-E7EE-6F78-3099-E7B891A32B9C}"/>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3422095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bg1"/>
              </a:solidFill>
            </a:endParaRPr>
          </a:p>
          <a:p>
            <a:r>
              <a:rPr lang="en-US" sz="1600" b="1" dirty="0">
                <a:solidFill>
                  <a:schemeClr val="bg1"/>
                </a:solidFill>
              </a:rPr>
              <a:t>P</a:t>
            </a:r>
            <a:r>
              <a:rPr lang="en-US" sz="1600" b="1" dirty="0">
                <a:solidFill>
                  <a:schemeClr val="bg1"/>
                </a:solidFill>
                <a:latin typeface="+mn-lt"/>
              </a:rPr>
              <a:t>RE-EVENT EBLAST, EVENT EBLAST &amp; POST-EVENT EBLAST  </a:t>
            </a:r>
            <a:br>
              <a:rPr lang="en-US" sz="1600" dirty="0">
                <a:solidFill>
                  <a:schemeClr val="bg1"/>
                </a:solidFill>
                <a:latin typeface="+mn-lt"/>
              </a:rPr>
            </a:br>
            <a:r>
              <a:rPr lang="en-US" sz="1200" i="1" dirty="0">
                <a:solidFill>
                  <a:schemeClr val="bg1"/>
                </a:solidFill>
                <a:effectLst/>
                <a:latin typeface="+mn-lt"/>
                <a:ea typeface="Calibri" panose="020F0502020204030204" pitchFamily="34" charset="0"/>
              </a:rPr>
              <a:t>No</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a:p>
            <a:endParaRPr lang="en-US" sz="1600" dirty="0">
              <a:solidFill>
                <a:schemeClr val="bg1"/>
              </a:solidFill>
            </a:endParaRPr>
          </a:p>
        </p:txBody>
      </p:sp>
      <p:grpSp>
        <p:nvGrpSpPr>
          <p:cNvPr id="4" name="Group 3">
            <a:extLst>
              <a:ext uri="{FF2B5EF4-FFF2-40B4-BE49-F238E27FC236}">
                <a16:creationId xmlns:a16="http://schemas.microsoft.com/office/drawing/2014/main" id="{668E19F6-1582-CF1E-0E91-AD4A0A364C3E}"/>
              </a:ext>
            </a:extLst>
          </p:cNvPr>
          <p:cNvGrpSpPr/>
          <p:nvPr/>
        </p:nvGrpSpPr>
        <p:grpSpPr>
          <a:xfrm>
            <a:off x="1008445" y="1318314"/>
            <a:ext cx="6853582" cy="5197942"/>
            <a:chOff x="4970845" y="411935"/>
            <a:chExt cx="6853582" cy="5197942"/>
          </a:xfrm>
        </p:grpSpPr>
        <p:pic>
          <p:nvPicPr>
            <p:cNvPr id="8" name="Picture 7" descr="Graphical user interface, text, application, email&#10;&#10;Description automatically generated">
              <a:extLst>
                <a:ext uri="{FF2B5EF4-FFF2-40B4-BE49-F238E27FC236}">
                  <a16:creationId xmlns:a16="http://schemas.microsoft.com/office/drawing/2014/main" id="{9180425E-9879-2D20-E99F-8E9238663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0383" y="411935"/>
              <a:ext cx="3270324" cy="2135569"/>
            </a:xfrm>
            <a:prstGeom prst="rect">
              <a:avLst/>
            </a:prstGeom>
            <a:effectLst>
              <a:outerShdw blurRad="50800" dist="38100" dir="2700000" algn="tl" rotWithShape="0">
                <a:prstClr val="black">
                  <a:alpha val="40000"/>
                </a:prstClr>
              </a:outerShdw>
            </a:effectLst>
          </p:spPr>
        </p:pic>
        <p:pic>
          <p:nvPicPr>
            <p:cNvPr id="9" name="Picture 8" descr="Timeline&#10;&#10;Description automatically generated">
              <a:extLst>
                <a:ext uri="{FF2B5EF4-FFF2-40B4-BE49-F238E27FC236}">
                  <a16:creationId xmlns:a16="http://schemas.microsoft.com/office/drawing/2014/main" id="{605A07BA-C2E1-15A3-2C62-E4F6BE2C26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0383" y="2508800"/>
              <a:ext cx="3274044" cy="2634117"/>
            </a:xfrm>
            <a:prstGeom prst="rect">
              <a:avLst/>
            </a:prstGeom>
            <a:effectLst>
              <a:outerShdw blurRad="50800" dist="38100" dir="2700000" algn="tl" rotWithShape="0">
                <a:prstClr val="black">
                  <a:alpha val="40000"/>
                </a:prstClr>
              </a:outerShdw>
            </a:effectLst>
          </p:spPr>
        </p:pic>
        <p:sp>
          <p:nvSpPr>
            <p:cNvPr id="22" name="TextBox 21">
              <a:extLst>
                <a:ext uri="{FF2B5EF4-FFF2-40B4-BE49-F238E27FC236}">
                  <a16:creationId xmlns:a16="http://schemas.microsoft.com/office/drawing/2014/main" id="{040C924E-5645-93BB-DEA0-30401DCEE56A}"/>
                </a:ext>
              </a:extLst>
            </p:cNvPr>
            <p:cNvSpPr txBox="1"/>
            <p:nvPr/>
          </p:nvSpPr>
          <p:spPr>
            <a:xfrm>
              <a:off x="4970845" y="1169052"/>
              <a:ext cx="3290022" cy="430887"/>
            </a:xfrm>
            <a:prstGeom prst="rect">
              <a:avLst/>
            </a:prstGeom>
            <a:noFill/>
          </p:spPr>
          <p:txBody>
            <a:bodyPr wrap="square" rtlCol="0">
              <a:spAutoFit/>
            </a:bodyPr>
            <a:lstStyle/>
            <a:p>
              <a:pPr algn="r"/>
              <a:r>
                <a:rPr lang="en-US" sz="1100" dirty="0">
                  <a:latin typeface="+mn-lt"/>
                </a:rPr>
                <a:t>Event visual and </a:t>
              </a:r>
              <a:r>
                <a:rPr lang="en-US" sz="1100" dirty="0" err="1">
                  <a:latin typeface="+mn-lt"/>
                </a:rPr>
                <a:t>eBlast</a:t>
              </a:r>
              <a:r>
                <a:rPr lang="en-US" sz="1100" dirty="0">
                  <a:latin typeface="+mn-lt"/>
                </a:rPr>
                <a:t> title </a:t>
              </a:r>
            </a:p>
            <a:p>
              <a:pPr algn="r"/>
              <a:r>
                <a:rPr lang="en-US" sz="1100" dirty="0">
                  <a:latin typeface="+mn-lt"/>
                </a:rPr>
                <a:t>integrated by ESC supplier</a:t>
              </a:r>
            </a:p>
          </p:txBody>
        </p:sp>
        <p:sp>
          <p:nvSpPr>
            <p:cNvPr id="23" name="TextBox 22">
              <a:extLst>
                <a:ext uri="{FF2B5EF4-FFF2-40B4-BE49-F238E27FC236}">
                  <a16:creationId xmlns:a16="http://schemas.microsoft.com/office/drawing/2014/main" id="{ACBCFF5E-0B5B-8FB1-6A75-F64B4F75A779}"/>
                </a:ext>
              </a:extLst>
            </p:cNvPr>
            <p:cNvSpPr txBox="1"/>
            <p:nvPr/>
          </p:nvSpPr>
          <p:spPr>
            <a:xfrm>
              <a:off x="6880698" y="2022285"/>
              <a:ext cx="1380169" cy="261610"/>
            </a:xfrm>
            <a:prstGeom prst="rect">
              <a:avLst/>
            </a:prstGeom>
            <a:noFill/>
          </p:spPr>
          <p:txBody>
            <a:bodyPr wrap="square" rtlCol="0">
              <a:spAutoFit/>
            </a:bodyPr>
            <a:lstStyle/>
            <a:p>
              <a:pPr algn="r"/>
              <a:r>
                <a:rPr lang="en-US" sz="1100" dirty="0">
                  <a:latin typeface="+mn-lt"/>
                </a:rPr>
                <a:t>Text edit by ESC</a:t>
              </a:r>
            </a:p>
          </p:txBody>
        </p:sp>
        <p:sp>
          <p:nvSpPr>
            <p:cNvPr id="25" name="TextBox 24">
              <a:extLst>
                <a:ext uri="{FF2B5EF4-FFF2-40B4-BE49-F238E27FC236}">
                  <a16:creationId xmlns:a16="http://schemas.microsoft.com/office/drawing/2014/main" id="{48D175E6-3542-8F90-A59B-552D39AE51AF}"/>
                </a:ext>
              </a:extLst>
            </p:cNvPr>
            <p:cNvSpPr txBox="1"/>
            <p:nvPr/>
          </p:nvSpPr>
          <p:spPr>
            <a:xfrm>
              <a:off x="4970845" y="2683360"/>
              <a:ext cx="3290022" cy="430887"/>
            </a:xfrm>
            <a:prstGeom prst="rect">
              <a:avLst/>
            </a:prstGeom>
            <a:noFill/>
          </p:spPr>
          <p:txBody>
            <a:bodyPr wrap="square" rtlCol="0">
              <a:spAutoFit/>
            </a:bodyPr>
            <a:lstStyle/>
            <a:p>
              <a:pPr algn="r"/>
              <a:r>
                <a:rPr lang="en-US" sz="1100" dirty="0">
                  <a:effectLst/>
                  <a:latin typeface="Calibri" panose="020F0502020204030204" pitchFamily="34" charset="0"/>
                  <a:ea typeface="Calibri" panose="020F0502020204030204" pitchFamily="34" charset="0"/>
                </a:rPr>
                <a:t>Advert image - the </a:t>
              </a:r>
              <a:r>
                <a:rPr lang="en-US" sz="1100" dirty="0">
                  <a:latin typeface="Calibri" panose="020F0502020204030204" pitchFamily="34" charset="0"/>
                  <a:ea typeface="Calibri" panose="020F0502020204030204" pitchFamily="34" charset="0"/>
                </a:rPr>
                <a:t>advert link will lead to a larger PDF advert – </a:t>
              </a:r>
              <a:r>
                <a:rPr lang="en-US" sz="1100" dirty="0">
                  <a:effectLst/>
                  <a:latin typeface="Calibri" panose="020F0502020204030204" pitchFamily="34" charset="0"/>
                  <a:ea typeface="Calibri" panose="020F0502020204030204" pitchFamily="34" charset="0"/>
                </a:rPr>
                <a:t>or other alternative option chosen</a:t>
              </a:r>
            </a:p>
          </p:txBody>
        </p:sp>
        <p:sp>
          <p:nvSpPr>
            <p:cNvPr id="27" name="TextBox 26">
              <a:extLst>
                <a:ext uri="{FF2B5EF4-FFF2-40B4-BE49-F238E27FC236}">
                  <a16:creationId xmlns:a16="http://schemas.microsoft.com/office/drawing/2014/main" id="{F39125E4-0552-9BC0-CB09-9752DB766A39}"/>
                </a:ext>
              </a:extLst>
            </p:cNvPr>
            <p:cNvSpPr txBox="1"/>
            <p:nvPr/>
          </p:nvSpPr>
          <p:spPr>
            <a:xfrm>
              <a:off x="4970845" y="4092857"/>
              <a:ext cx="3290022" cy="600164"/>
            </a:xfrm>
            <a:prstGeom prst="rect">
              <a:avLst/>
            </a:prstGeom>
            <a:noFill/>
          </p:spPr>
          <p:txBody>
            <a:bodyPr wrap="square" rtlCol="0">
              <a:spAutoFit/>
            </a:bodyPr>
            <a:lstStyle/>
            <a:p>
              <a:pPr marL="0" marR="0" algn="r">
                <a:spcBef>
                  <a:spcPts val="0"/>
                </a:spcBef>
                <a:spcAft>
                  <a:spcPts val="0"/>
                </a:spcAft>
              </a:pPr>
              <a:r>
                <a:rPr lang="en-US" sz="1100" dirty="0">
                  <a:effectLst/>
                  <a:latin typeface="Calibri" panose="020F0502020204030204" pitchFamily="34" charset="0"/>
                  <a:ea typeface="Calibri" panose="020F0502020204030204" pitchFamily="34" charset="0"/>
                </a:rPr>
                <a:t>Session title </a:t>
              </a:r>
              <a:r>
                <a:rPr lang="en-US" sz="1100" dirty="0">
                  <a:latin typeface="Calibri" panose="020F0502020204030204" pitchFamily="34" charset="0"/>
                  <a:ea typeface="Calibri" panose="020F0502020204030204" pitchFamily="34" charset="0"/>
                </a:rPr>
                <a:t>edited and </a:t>
              </a:r>
              <a:r>
                <a:rPr lang="en-US" sz="1100" dirty="0">
                  <a:effectLst/>
                  <a:latin typeface="Calibri" panose="020F0502020204030204" pitchFamily="34" charset="0"/>
                  <a:ea typeface="Calibri" panose="020F0502020204030204" pitchFamily="34" charset="0"/>
                </a:rPr>
                <a:t>integrated by ESC supplier. Clickable link that will lead to the PDF advert or other </a:t>
              </a:r>
              <a:r>
                <a:rPr lang="en-US" sz="1100" dirty="0">
                  <a:latin typeface="Calibri" panose="020F0502020204030204" pitchFamily="34" charset="0"/>
                  <a:ea typeface="Calibri" panose="020F0502020204030204" pitchFamily="34" charset="0"/>
                </a:rPr>
                <a:t>alternative option chosen</a:t>
              </a:r>
              <a:r>
                <a:rPr lang="en-US" sz="1100" dirty="0">
                  <a:effectLst/>
                  <a:latin typeface="Calibri" panose="020F0502020204030204" pitchFamily="34" charset="0"/>
                  <a:ea typeface="Calibri" panose="020F0502020204030204" pitchFamily="34" charset="0"/>
                </a:rPr>
                <a:t>.</a:t>
              </a:r>
            </a:p>
          </p:txBody>
        </p:sp>
        <p:sp>
          <p:nvSpPr>
            <p:cNvPr id="31" name="TextBox 30">
              <a:extLst>
                <a:ext uri="{FF2B5EF4-FFF2-40B4-BE49-F238E27FC236}">
                  <a16:creationId xmlns:a16="http://schemas.microsoft.com/office/drawing/2014/main" id="{3C61E917-8CAC-3FA5-4C33-755515EA2137}"/>
                </a:ext>
              </a:extLst>
            </p:cNvPr>
            <p:cNvSpPr txBox="1"/>
            <p:nvPr/>
          </p:nvSpPr>
          <p:spPr>
            <a:xfrm>
              <a:off x="4970845" y="5178990"/>
              <a:ext cx="3290022" cy="430887"/>
            </a:xfrm>
            <a:prstGeom prst="rect">
              <a:avLst/>
            </a:prstGeom>
            <a:noFill/>
          </p:spPr>
          <p:txBody>
            <a:bodyPr wrap="square" rtlCol="0">
              <a:spAutoFit/>
            </a:bodyPr>
            <a:lstStyle/>
            <a:p>
              <a:pPr algn="r"/>
              <a:r>
                <a:rPr lang="en-US" sz="1100" dirty="0">
                  <a:latin typeface="+mn-lt"/>
                </a:rPr>
                <a:t>If Satellite Symposium promoted, information edited and integrated by ESC supplier</a:t>
              </a:r>
            </a:p>
          </p:txBody>
        </p:sp>
        <p:cxnSp>
          <p:nvCxnSpPr>
            <p:cNvPr id="16" name="Straight Arrow Connector 15">
              <a:extLst>
                <a:ext uri="{FF2B5EF4-FFF2-40B4-BE49-F238E27FC236}">
                  <a16:creationId xmlns:a16="http://schemas.microsoft.com/office/drawing/2014/main" id="{AA13A34D-B4B3-80D8-0F5A-525B2AB206C3}"/>
                </a:ext>
              </a:extLst>
            </p:cNvPr>
            <p:cNvCxnSpPr>
              <a:cxnSpLocks/>
            </p:cNvCxnSpPr>
            <p:nvPr/>
          </p:nvCxnSpPr>
          <p:spPr>
            <a:xfrm flipV="1">
              <a:off x="7658100" y="822411"/>
              <a:ext cx="888563" cy="321296"/>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7839231-7F04-709D-15EF-8C494082D53B}"/>
                </a:ext>
              </a:extLst>
            </p:cNvPr>
            <p:cNvCxnSpPr>
              <a:cxnSpLocks/>
            </p:cNvCxnSpPr>
            <p:nvPr/>
          </p:nvCxnSpPr>
          <p:spPr>
            <a:xfrm flipV="1">
              <a:off x="7830645" y="1998706"/>
              <a:ext cx="588538" cy="12363"/>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51173A7-A571-F894-C44B-7783CB51590D}"/>
                </a:ext>
              </a:extLst>
            </p:cNvPr>
            <p:cNvCxnSpPr>
              <a:cxnSpLocks/>
            </p:cNvCxnSpPr>
            <p:nvPr/>
          </p:nvCxnSpPr>
          <p:spPr>
            <a:xfrm flipV="1">
              <a:off x="7888800" y="3169362"/>
              <a:ext cx="912117" cy="875726"/>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2B1F021-B7E0-2070-7BB9-454E958BEF19}"/>
                </a:ext>
              </a:extLst>
            </p:cNvPr>
            <p:cNvCxnSpPr>
              <a:cxnSpLocks/>
            </p:cNvCxnSpPr>
            <p:nvPr/>
          </p:nvCxnSpPr>
          <p:spPr>
            <a:xfrm flipV="1">
              <a:off x="8142870" y="3619224"/>
              <a:ext cx="791197" cy="1475924"/>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E69DD4F-BB3C-3414-BD73-E0821B2C05D3}"/>
                </a:ext>
              </a:extLst>
            </p:cNvPr>
            <p:cNvCxnSpPr>
              <a:cxnSpLocks/>
            </p:cNvCxnSpPr>
            <p:nvPr/>
          </p:nvCxnSpPr>
          <p:spPr>
            <a:xfrm flipV="1">
              <a:off x="7782025" y="2618338"/>
              <a:ext cx="821322" cy="17253"/>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ardrop 2">
            <a:hlinkClick r:id="rId4" action="ppaction://hlinksldjump"/>
            <a:extLst>
              <a:ext uri="{FF2B5EF4-FFF2-40B4-BE49-F238E27FC236}">
                <a16:creationId xmlns:a16="http://schemas.microsoft.com/office/drawing/2014/main" id="{C5BAA580-C646-20B1-99C8-54C916F3CF5C}"/>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4074891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ADVERT BROADCAST </a:t>
            </a:r>
            <a:br>
              <a:rPr lang="en-US" sz="1600" dirty="0">
                <a:solidFill>
                  <a:schemeClr val="bg1"/>
                </a:solidFill>
                <a:latin typeface="+mn-lt"/>
              </a:rPr>
            </a:br>
            <a:r>
              <a:rPr lang="en-US" sz="1200" i="1" dirty="0">
                <a:solidFill>
                  <a:schemeClr val="bg1"/>
                </a:solidFill>
              </a:rPr>
              <a:t>P</a:t>
            </a:r>
            <a:r>
              <a:rPr lang="en-US" sz="1200" i="1" dirty="0">
                <a:solidFill>
                  <a:schemeClr val="bg1"/>
                </a:solidFill>
                <a:effectLst/>
                <a:latin typeface="+mn-lt"/>
                <a:ea typeface="Calibri" panose="020F0502020204030204" pitchFamily="34" charset="0"/>
              </a:rPr>
              <a:t>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p:txBody>
      </p:sp>
      <p:sp>
        <p:nvSpPr>
          <p:cNvPr id="37" name="TextBox 36">
            <a:extLst>
              <a:ext uri="{FF2B5EF4-FFF2-40B4-BE49-F238E27FC236}">
                <a16:creationId xmlns:a16="http://schemas.microsoft.com/office/drawing/2014/main" id="{F566992B-4EC9-A36A-32E8-6703E7E63800}"/>
              </a:ext>
            </a:extLst>
          </p:cNvPr>
          <p:cNvSpPr txBox="1"/>
          <p:nvPr/>
        </p:nvSpPr>
        <p:spPr>
          <a:xfrm>
            <a:off x="533398" y="5784259"/>
            <a:ext cx="5943601" cy="261610"/>
          </a:xfrm>
          <a:prstGeom prst="rect">
            <a:avLst/>
          </a:prstGeom>
          <a:noFill/>
        </p:spPr>
        <p:txBody>
          <a:bodyPr wrap="square" rtlCol="0">
            <a:spAutoFit/>
          </a:bodyPr>
          <a:lstStyle/>
          <a:p>
            <a:pPr>
              <a:spcAft>
                <a:spcPts val="200"/>
              </a:spcAft>
            </a:pPr>
            <a:r>
              <a:rPr lang="en-US" sz="1100" b="1" i="1" dirty="0">
                <a:solidFill>
                  <a:srgbClr val="AE1022"/>
                </a:solidFill>
              </a:rPr>
              <a:t>Should those rules are not strictly followed, elements will not be validated.</a:t>
            </a:r>
            <a:endParaRPr lang="en-US" sz="1100" i="1" dirty="0">
              <a:solidFill>
                <a:srgbClr val="AE1022"/>
              </a:solidFill>
              <a:latin typeface="+mn-lt"/>
            </a:endParaRPr>
          </a:p>
        </p:txBody>
      </p:sp>
      <p:sp>
        <p:nvSpPr>
          <p:cNvPr id="2" name="TextBox 1">
            <a:extLst>
              <a:ext uri="{FF2B5EF4-FFF2-40B4-BE49-F238E27FC236}">
                <a16:creationId xmlns:a16="http://schemas.microsoft.com/office/drawing/2014/main" id="{289FC2B4-AD3E-A022-A990-80A2F3212FF9}"/>
              </a:ext>
            </a:extLst>
          </p:cNvPr>
          <p:cNvSpPr txBox="1"/>
          <p:nvPr/>
        </p:nvSpPr>
        <p:spPr>
          <a:xfrm>
            <a:off x="542924" y="1557461"/>
            <a:ext cx="5943601" cy="4226798"/>
          </a:xfrm>
          <a:prstGeom prst="rect">
            <a:avLst/>
          </a:prstGeom>
          <a:noFill/>
        </p:spPr>
        <p:txBody>
          <a:bodyPr wrap="square" rtlCol="0">
            <a:spAutoFit/>
          </a:bodyPr>
          <a:lstStyle/>
          <a:p>
            <a:pPr algn="just">
              <a:spcAft>
                <a:spcPts val="200"/>
              </a:spcAft>
            </a:pPr>
            <a:r>
              <a:rPr lang="en-US" sz="1200" dirty="0"/>
              <a:t>Promote your latest innovations and activities with four 30-seconds video spots per day during our intersession slots.</a:t>
            </a:r>
            <a:endParaRPr lang="en-US" sz="1200" b="1" dirty="0"/>
          </a:p>
          <a:p>
            <a:pPr>
              <a:spcAft>
                <a:spcPts val="200"/>
              </a:spcAft>
            </a:pPr>
            <a:endParaRPr lang="en-US" sz="1200" b="1" dirty="0"/>
          </a:p>
          <a:p>
            <a:pPr>
              <a:spcAft>
                <a:spcPts val="200"/>
              </a:spcAft>
            </a:pPr>
            <a:r>
              <a:rPr lang="en-US" sz="1200" b="1" dirty="0"/>
              <a:t>Elements to be provided by the Sponsor: </a:t>
            </a:r>
          </a:p>
          <a:p>
            <a:pPr>
              <a:spcAft>
                <a:spcPts val="200"/>
              </a:spcAft>
            </a:pPr>
            <a:r>
              <a:rPr lang="en-US" sz="1200" dirty="0"/>
              <a:t>High definition MP4 format video(s) of 30 seconds each with the channel's choices in :</a:t>
            </a:r>
          </a:p>
          <a:p>
            <a:pPr marL="285750" indent="-285750">
              <a:spcAft>
                <a:spcPts val="200"/>
              </a:spcAft>
              <a:buFont typeface="Arial" panose="020B0604020202020204" pitchFamily="34" charset="0"/>
              <a:buChar char="•"/>
            </a:pPr>
            <a:r>
              <a:rPr lang="en-US" sz="1200" dirty="0"/>
              <a:t>Format</a:t>
            </a:r>
            <a:r>
              <a:rPr lang="en-US" sz="1200"/>
              <a:t>: MP4</a:t>
            </a:r>
            <a:endParaRPr lang="en-US" sz="1200" dirty="0"/>
          </a:p>
          <a:p>
            <a:pPr marL="285750" indent="-285750">
              <a:spcAft>
                <a:spcPts val="200"/>
              </a:spcAft>
              <a:buFont typeface="Arial" panose="020B0604020202020204" pitchFamily="34" charset="0"/>
              <a:buChar char="•"/>
            </a:pPr>
            <a:r>
              <a:rPr lang="en-US" sz="1200" dirty="0"/>
              <a:t>Resolution: Full HD (1920 x 1080 pixels, format 16/9)</a:t>
            </a:r>
          </a:p>
          <a:p>
            <a:pPr marL="285750" indent="-285750">
              <a:spcAft>
                <a:spcPts val="200"/>
              </a:spcAft>
              <a:buFont typeface="Arial" panose="020B0604020202020204" pitchFamily="34" charset="0"/>
              <a:buChar char="•"/>
            </a:pPr>
            <a:r>
              <a:rPr lang="en-US" sz="1200" dirty="0"/>
              <a:t>Codec: H264</a:t>
            </a:r>
          </a:p>
          <a:p>
            <a:pPr marL="285750" indent="-285750">
              <a:spcAft>
                <a:spcPts val="200"/>
              </a:spcAft>
              <a:buFont typeface="Arial" panose="020B0604020202020204" pitchFamily="34" charset="0"/>
              <a:buChar char="•"/>
            </a:pPr>
            <a:r>
              <a:rPr lang="en-US" sz="1200" dirty="0"/>
              <a:t>Frame Rate: 25P</a:t>
            </a:r>
          </a:p>
          <a:p>
            <a:pPr>
              <a:spcAft>
                <a:spcPts val="200"/>
              </a:spcAft>
            </a:pPr>
            <a:endParaRPr lang="en-US" sz="1200" dirty="0"/>
          </a:p>
          <a:p>
            <a:pPr>
              <a:spcAft>
                <a:spcPts val="200"/>
              </a:spcAft>
            </a:pPr>
            <a:r>
              <a:rPr lang="en-US" sz="1200" b="1" dirty="0"/>
              <a:t>Mandatory rules to follow: </a:t>
            </a:r>
          </a:p>
          <a:p>
            <a:pPr marL="285750" indent="-285750">
              <a:spcBef>
                <a:spcPts val="0"/>
              </a:spcBef>
              <a:buSzPts val="1200"/>
              <a:buFont typeface="Arial" panose="020B0604020202020204" pitchFamily="34" charset="0"/>
              <a:buChar char="•"/>
              <a:tabLst>
                <a:tab pos="730885" algn="l"/>
              </a:tabLst>
            </a:pPr>
            <a:r>
              <a:rPr lang="en-US" sz="1200" dirty="0">
                <a:effectLst/>
                <a:ea typeface="Calibri" panose="020F0502020204030204" pitchFamily="34" charset="0"/>
              </a:rPr>
              <a:t>Orders</a:t>
            </a:r>
            <a:r>
              <a:rPr lang="en-US" sz="1200" spc="-10" dirty="0">
                <a:effectLst/>
                <a:ea typeface="Calibri" panose="020F0502020204030204" pitchFamily="34" charset="0"/>
              </a:rPr>
              <a:t> </a:t>
            </a:r>
            <a:r>
              <a:rPr lang="en-US" sz="1200" dirty="0">
                <a:effectLst/>
                <a:ea typeface="Calibri" panose="020F0502020204030204" pitchFamily="34" charset="0"/>
              </a:rPr>
              <a:t>are</a:t>
            </a:r>
            <a:r>
              <a:rPr lang="en-US" sz="1200" spc="-15" dirty="0">
                <a:effectLst/>
                <a:ea typeface="Calibri" panose="020F0502020204030204" pitchFamily="34" charset="0"/>
              </a:rPr>
              <a:t> </a:t>
            </a:r>
            <a:r>
              <a:rPr lang="en-US" sz="1200" dirty="0">
                <a:effectLst/>
                <a:ea typeface="Calibri" panose="020F0502020204030204" pitchFamily="34" charset="0"/>
              </a:rPr>
              <a:t>limited</a:t>
            </a:r>
            <a:r>
              <a:rPr lang="en-US" sz="1200" spc="-5" dirty="0">
                <a:effectLst/>
                <a:ea typeface="Calibri" panose="020F0502020204030204" pitchFamily="34" charset="0"/>
              </a:rPr>
              <a:t> </a:t>
            </a:r>
            <a:r>
              <a:rPr lang="en-US" sz="1200" dirty="0">
                <a:effectLst/>
                <a:ea typeface="Calibri" panose="020F0502020204030204" pitchFamily="34" charset="0"/>
              </a:rPr>
              <a:t>to</a:t>
            </a:r>
            <a:r>
              <a:rPr lang="en-US" sz="1200" spc="-20" dirty="0">
                <a:effectLst/>
                <a:ea typeface="Calibri" panose="020F0502020204030204" pitchFamily="34" charset="0"/>
              </a:rPr>
              <a:t> </a:t>
            </a:r>
            <a:r>
              <a:rPr lang="en-US" sz="1200" dirty="0">
                <a:effectLst/>
                <a:ea typeface="Calibri" panose="020F0502020204030204" pitchFamily="34" charset="0"/>
              </a:rPr>
              <a:t>2</a:t>
            </a:r>
            <a:r>
              <a:rPr lang="en-US" sz="1200" spc="-15" dirty="0">
                <a:effectLst/>
                <a:ea typeface="Calibri" panose="020F0502020204030204" pitchFamily="34" charset="0"/>
              </a:rPr>
              <a:t> </a:t>
            </a:r>
            <a:r>
              <a:rPr lang="en-US" sz="1200" dirty="0">
                <a:effectLst/>
                <a:ea typeface="Calibri" panose="020F0502020204030204" pitchFamily="34" charset="0"/>
              </a:rPr>
              <a:t>packages</a:t>
            </a:r>
            <a:r>
              <a:rPr lang="en-US" sz="1200" spc="-5" dirty="0">
                <a:effectLst/>
                <a:ea typeface="Calibri" panose="020F0502020204030204" pitchFamily="34" charset="0"/>
              </a:rPr>
              <a:t> </a:t>
            </a:r>
            <a:r>
              <a:rPr lang="en-US" sz="1200" dirty="0">
                <a:effectLst/>
                <a:ea typeface="Calibri" panose="020F0502020204030204" pitchFamily="34" charset="0"/>
              </a:rPr>
              <a:t>per</a:t>
            </a:r>
            <a:r>
              <a:rPr lang="en-US" sz="1200" spc="-15" dirty="0">
                <a:effectLst/>
                <a:ea typeface="Calibri" panose="020F0502020204030204" pitchFamily="34" charset="0"/>
              </a:rPr>
              <a:t> </a:t>
            </a:r>
            <a:r>
              <a:rPr lang="en-US" sz="1200" dirty="0">
                <a:effectLst/>
                <a:ea typeface="Calibri" panose="020F0502020204030204" pitchFamily="34" charset="0"/>
              </a:rPr>
              <a:t>sponsor</a:t>
            </a:r>
            <a:r>
              <a:rPr lang="en-US" sz="1200" spc="-5" dirty="0">
                <a:effectLst/>
                <a:ea typeface="Calibri" panose="020F0502020204030204" pitchFamily="34" charset="0"/>
              </a:rPr>
              <a:t> </a:t>
            </a:r>
            <a:r>
              <a:rPr lang="en-US" sz="1200" dirty="0">
                <a:effectLst/>
                <a:ea typeface="Calibri" panose="020F0502020204030204" pitchFamily="34" charset="0"/>
              </a:rPr>
              <a:t>and per</a:t>
            </a:r>
            <a:r>
              <a:rPr lang="en-US" sz="1200" spc="-15" dirty="0">
                <a:effectLst/>
                <a:ea typeface="Calibri" panose="020F0502020204030204" pitchFamily="34" charset="0"/>
              </a:rPr>
              <a:t> </a:t>
            </a:r>
            <a:r>
              <a:rPr lang="en-US" sz="1200" dirty="0">
                <a:effectLst/>
                <a:ea typeface="Calibri" panose="020F0502020204030204" pitchFamily="34" charset="0"/>
              </a:rPr>
              <a:t>day</a:t>
            </a:r>
          </a:p>
          <a:p>
            <a:pPr marL="285750" indent="-285750">
              <a:spcBef>
                <a:spcPts val="0"/>
              </a:spcBef>
              <a:buSzPts val="1200"/>
              <a:buFont typeface="Arial" panose="020B0604020202020204" pitchFamily="34" charset="0"/>
              <a:buChar char="•"/>
              <a:tabLst>
                <a:tab pos="730885" algn="l"/>
              </a:tabLst>
            </a:pPr>
            <a:r>
              <a:rPr lang="en-US" sz="1200" dirty="0">
                <a:ea typeface="Calibri" panose="020F0502020204030204" pitchFamily="34" charset="0"/>
              </a:rPr>
              <a:t>Product advertising permitted</a:t>
            </a:r>
            <a:endParaRPr lang="en-US" sz="1200" dirty="0">
              <a:effectLst/>
              <a:ea typeface="Calibri" panose="020F0502020204030204" pitchFamily="34" charset="0"/>
            </a:endParaRPr>
          </a:p>
          <a:p>
            <a:pPr marL="285750" indent="-285750">
              <a:spcBef>
                <a:spcPts val="0"/>
              </a:spcBef>
              <a:buSzPts val="1200"/>
              <a:buFont typeface="Arial" panose="020B0604020202020204" pitchFamily="34" charset="0"/>
              <a:buChar char="•"/>
              <a:tabLst>
                <a:tab pos="730885" algn="l"/>
              </a:tabLst>
            </a:pPr>
            <a:r>
              <a:rPr lang="en-US" sz="1200" dirty="0">
                <a:effectLst/>
                <a:ea typeface="Calibri" panose="020F0502020204030204" pitchFamily="34" charset="0"/>
              </a:rPr>
              <a:t>Maximum</a:t>
            </a:r>
            <a:r>
              <a:rPr lang="en-US" sz="1200" spc="-15" dirty="0">
                <a:effectLst/>
                <a:ea typeface="Calibri" panose="020F0502020204030204" pitchFamily="34" charset="0"/>
              </a:rPr>
              <a:t> </a:t>
            </a:r>
            <a:r>
              <a:rPr lang="en-US" sz="1200" dirty="0">
                <a:effectLst/>
                <a:ea typeface="Calibri" panose="020F0502020204030204" pitchFamily="34" charset="0"/>
              </a:rPr>
              <a:t>2</a:t>
            </a:r>
            <a:r>
              <a:rPr lang="en-US" sz="1200" spc="-20" dirty="0">
                <a:effectLst/>
                <a:ea typeface="Calibri" panose="020F0502020204030204" pitchFamily="34" charset="0"/>
              </a:rPr>
              <a:t> </a:t>
            </a:r>
            <a:r>
              <a:rPr lang="en-US" sz="1200" dirty="0">
                <a:effectLst/>
                <a:ea typeface="Calibri" panose="020F0502020204030204" pitchFamily="34" charset="0"/>
              </a:rPr>
              <a:t>industry</a:t>
            </a:r>
            <a:r>
              <a:rPr lang="en-US" sz="1200" spc="-15" dirty="0">
                <a:effectLst/>
                <a:ea typeface="Calibri" panose="020F0502020204030204" pitchFamily="34" charset="0"/>
              </a:rPr>
              <a:t> </a:t>
            </a:r>
            <a:r>
              <a:rPr lang="en-US" sz="1200" dirty="0">
                <a:effectLst/>
                <a:ea typeface="Calibri" panose="020F0502020204030204" pitchFamily="34" charset="0"/>
              </a:rPr>
              <a:t>adverts</a:t>
            </a:r>
            <a:r>
              <a:rPr lang="en-US" sz="1200" spc="-20" dirty="0">
                <a:effectLst/>
                <a:ea typeface="Calibri" panose="020F0502020204030204" pitchFamily="34" charset="0"/>
              </a:rPr>
              <a:t> </a:t>
            </a:r>
            <a:r>
              <a:rPr lang="en-US" sz="1200" dirty="0">
                <a:effectLst/>
                <a:ea typeface="Calibri" panose="020F0502020204030204" pitchFamily="34" charset="0"/>
              </a:rPr>
              <a:t>broadcasts</a:t>
            </a:r>
            <a:r>
              <a:rPr lang="en-US" sz="1200" spc="-15" dirty="0">
                <a:effectLst/>
                <a:ea typeface="Calibri" panose="020F0502020204030204" pitchFamily="34" charset="0"/>
              </a:rPr>
              <a:t> </a:t>
            </a:r>
            <a:r>
              <a:rPr lang="en-US" sz="1200" dirty="0">
                <a:effectLst/>
                <a:ea typeface="Calibri" panose="020F0502020204030204" pitchFamily="34" charset="0"/>
              </a:rPr>
              <a:t>per</a:t>
            </a:r>
            <a:r>
              <a:rPr lang="en-US" sz="1200" spc="-10" dirty="0">
                <a:effectLst/>
                <a:ea typeface="Calibri" panose="020F0502020204030204" pitchFamily="34" charset="0"/>
              </a:rPr>
              <a:t> </a:t>
            </a:r>
            <a:r>
              <a:rPr lang="en-US" sz="1200" dirty="0">
                <a:effectLst/>
                <a:ea typeface="Calibri" panose="020F0502020204030204" pitchFamily="34" charset="0"/>
              </a:rPr>
              <a:t>intersession</a:t>
            </a:r>
          </a:p>
          <a:p>
            <a:pPr marL="285750" indent="-285750" algn="just">
              <a:spcBef>
                <a:spcPts val="0"/>
              </a:spcBef>
              <a:buSzPts val="1200"/>
              <a:buFont typeface="Arial" panose="020B0604020202020204" pitchFamily="34" charset="0"/>
              <a:buChar char="•"/>
              <a:tabLst>
                <a:tab pos="730885" algn="l"/>
              </a:tabLst>
            </a:pPr>
            <a:r>
              <a:rPr lang="en-US" sz="1200" dirty="0">
                <a:effectLst/>
                <a:ea typeface="Calibri" panose="020F0502020204030204" pitchFamily="34" charset="0"/>
              </a:rPr>
              <a:t>All 4 videos included in the package must be broadcasted on the same chosen day with 2 in the Channel 1 Programme and 2 in the Channel Programme of your choice (same channel) – please inform us about the chosen Channel</a:t>
            </a:r>
          </a:p>
          <a:p>
            <a:pPr marL="285750" indent="-285750" algn="just">
              <a:spcBef>
                <a:spcPts val="0"/>
              </a:spcBef>
              <a:buSzPts val="1200"/>
              <a:buFont typeface="Arial" panose="020B0604020202020204" pitchFamily="34" charset="0"/>
              <a:buChar char="•"/>
              <a:tabLst>
                <a:tab pos="730885" algn="l"/>
              </a:tabLst>
            </a:pPr>
            <a:r>
              <a:rPr lang="en-US" sz="1200" dirty="0">
                <a:effectLst/>
                <a:ea typeface="Calibri" panose="020F0502020204030204" pitchFamily="34" charset="0"/>
              </a:rPr>
              <a:t>No mono-sponsorship with same sponsor in the same intersession</a:t>
            </a:r>
            <a:endParaRPr lang="en-US" sz="1200" dirty="0">
              <a:ea typeface="Calibri" panose="020F0502020204030204" pitchFamily="34" charset="0"/>
            </a:endParaRPr>
          </a:p>
          <a:p>
            <a:pPr marL="285750" indent="-285750" algn="just">
              <a:spcBef>
                <a:spcPts val="0"/>
              </a:spcBef>
              <a:buSzPts val="1200"/>
              <a:buFont typeface="Arial" panose="020B0604020202020204" pitchFamily="34" charset="0"/>
              <a:buChar char="•"/>
              <a:tabLst>
                <a:tab pos="730885" algn="l"/>
              </a:tabLst>
            </a:pPr>
            <a:r>
              <a:rPr lang="en-US" sz="1200" dirty="0">
                <a:effectLst/>
                <a:ea typeface="Calibri" panose="020F0502020204030204" pitchFamily="34" charset="0"/>
              </a:rPr>
              <a:t>Possibility to provide different video spots in each package</a:t>
            </a:r>
          </a:p>
          <a:p>
            <a:pPr marL="285750" indent="-285750" algn="just">
              <a:spcBef>
                <a:spcPts val="0"/>
              </a:spcBef>
              <a:buSzPts val="1200"/>
              <a:buFont typeface="Arial" panose="020B0604020202020204" pitchFamily="34" charset="0"/>
              <a:buChar char="•"/>
              <a:tabLst>
                <a:tab pos="730885" algn="l"/>
              </a:tabLst>
            </a:pPr>
            <a:r>
              <a:rPr lang="en-US" sz="1200" dirty="0">
                <a:effectLst/>
                <a:ea typeface="Calibri" panose="020F0502020204030204" pitchFamily="34" charset="0"/>
              </a:rPr>
              <a:t>The key message of your video should be simple and easy to remember </a:t>
            </a:r>
          </a:p>
          <a:p>
            <a:pPr marL="285750" indent="-285750" algn="just">
              <a:spcBef>
                <a:spcPts val="0"/>
              </a:spcBef>
              <a:buSzPts val="1200"/>
              <a:buFont typeface="Arial" panose="020B0604020202020204" pitchFamily="34" charset="0"/>
              <a:buChar char="•"/>
              <a:tabLst>
                <a:tab pos="730885" algn="l"/>
              </a:tabLst>
            </a:pPr>
            <a:endParaRPr lang="en-US" sz="1200" dirty="0">
              <a:effectLst/>
              <a:ea typeface="Calibri" panose="020F0502020204030204" pitchFamily="34" charset="0"/>
            </a:endParaRPr>
          </a:p>
        </p:txBody>
      </p:sp>
      <p:sp>
        <p:nvSpPr>
          <p:cNvPr id="3" name="TextBox 2">
            <a:extLst>
              <a:ext uri="{FF2B5EF4-FFF2-40B4-BE49-F238E27FC236}">
                <a16:creationId xmlns:a16="http://schemas.microsoft.com/office/drawing/2014/main" id="{05D26040-C256-B7FD-A666-EA01E551250A}"/>
              </a:ext>
            </a:extLst>
          </p:cNvPr>
          <p:cNvSpPr txBox="1"/>
          <p:nvPr/>
        </p:nvSpPr>
        <p:spPr>
          <a:xfrm>
            <a:off x="7431741" y="4355578"/>
            <a:ext cx="3558987" cy="1938992"/>
          </a:xfrm>
          <a:prstGeom prst="rect">
            <a:avLst/>
          </a:prstGeom>
          <a:noFill/>
        </p:spPr>
        <p:txBody>
          <a:bodyPr wrap="square" rtlCol="0">
            <a:spAutoFit/>
          </a:bodyPr>
          <a:lstStyle/>
          <a:p>
            <a:pPr algn="just">
              <a:spcAft>
                <a:spcPts val="200"/>
              </a:spcAft>
            </a:pPr>
            <a:r>
              <a:rPr lang="en-US" sz="1200" b="1" dirty="0"/>
              <a:t>Note: </a:t>
            </a:r>
            <a:r>
              <a:rPr lang="en-US" sz="1200" dirty="0">
                <a:latin typeface="+mn-lt"/>
              </a:rPr>
              <a:t>The ESC will be managing the distribution and programming of each Advert Broadcast at specific times in both the Channels and the Live </a:t>
            </a:r>
            <a:r>
              <a:rPr lang="en-US" sz="1200" dirty="0" err="1">
                <a:latin typeface="+mn-lt"/>
              </a:rPr>
              <a:t>Programmes</a:t>
            </a:r>
            <a:r>
              <a:rPr lang="en-US" sz="1200" dirty="0">
                <a:latin typeface="+mn-lt"/>
              </a:rPr>
              <a:t>. There will be no test version available and </a:t>
            </a:r>
            <a:r>
              <a:rPr lang="en-US" sz="1200" b="1" dirty="0">
                <a:latin typeface="+mn-lt"/>
              </a:rPr>
              <a:t>the exact schedule will not be known in advance</a:t>
            </a:r>
            <a:r>
              <a:rPr lang="en-US" sz="1200" dirty="0">
                <a:latin typeface="+mn-lt"/>
              </a:rPr>
              <a:t>, therefore the unveiling of your advert will be made at the launch of the Congress. You can trust the ESC will do its utmost to ensure your adverts are broadcast at the best possible times and are efficiently delivered throughout the day. </a:t>
            </a:r>
            <a:endParaRPr lang="en-US" sz="1200" b="1" dirty="0">
              <a:latin typeface="+mn-lt"/>
            </a:endParaRPr>
          </a:p>
        </p:txBody>
      </p:sp>
      <p:grpSp>
        <p:nvGrpSpPr>
          <p:cNvPr id="12" name="Group 11">
            <a:extLst>
              <a:ext uri="{FF2B5EF4-FFF2-40B4-BE49-F238E27FC236}">
                <a16:creationId xmlns:a16="http://schemas.microsoft.com/office/drawing/2014/main" id="{BB9358E7-A64F-EFFB-F1CF-4BB9D66FA62E}"/>
              </a:ext>
            </a:extLst>
          </p:cNvPr>
          <p:cNvGrpSpPr/>
          <p:nvPr/>
        </p:nvGrpSpPr>
        <p:grpSpPr>
          <a:xfrm>
            <a:off x="7500339" y="1090299"/>
            <a:ext cx="3403434" cy="2594368"/>
            <a:chOff x="7566327" y="746884"/>
            <a:chExt cx="3403434" cy="2594368"/>
          </a:xfrm>
        </p:grpSpPr>
        <p:pic>
          <p:nvPicPr>
            <p:cNvPr id="4" name="Picture 3" descr="Graphical user interface, website&#10;&#10;Description automatically generated">
              <a:extLst>
                <a:ext uri="{FF2B5EF4-FFF2-40B4-BE49-F238E27FC236}">
                  <a16:creationId xmlns:a16="http://schemas.microsoft.com/office/drawing/2014/main" id="{08DCBCA9-7F85-4B14-9285-5E671C98EFB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36750"/>
            <a:stretch/>
          </p:blipFill>
          <p:spPr bwMode="auto">
            <a:xfrm>
              <a:off x="7566327" y="746884"/>
              <a:ext cx="3403434" cy="2594368"/>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nvGrpSpPr>
            <p:cNvPr id="11" name="Group 10">
              <a:extLst>
                <a:ext uri="{FF2B5EF4-FFF2-40B4-BE49-F238E27FC236}">
                  <a16:creationId xmlns:a16="http://schemas.microsoft.com/office/drawing/2014/main" id="{47547B69-8D09-0DB9-B2D6-27B012091504}"/>
                </a:ext>
              </a:extLst>
            </p:cNvPr>
            <p:cNvGrpSpPr/>
            <p:nvPr/>
          </p:nvGrpSpPr>
          <p:grpSpPr>
            <a:xfrm>
              <a:off x="7668126" y="1214046"/>
              <a:ext cx="2406316" cy="1218070"/>
              <a:chOff x="7668126" y="1214046"/>
              <a:chExt cx="2406316" cy="1218070"/>
            </a:xfrm>
          </p:grpSpPr>
          <p:pic>
            <p:nvPicPr>
              <p:cNvPr id="6" name="Picture 5" descr="Logo">
                <a:extLst>
                  <a:ext uri="{FF2B5EF4-FFF2-40B4-BE49-F238E27FC236}">
                    <a16:creationId xmlns:a16="http://schemas.microsoft.com/office/drawing/2014/main" id="{8429B91E-0D75-8459-5AB4-F5E57815BF79}"/>
                  </a:ext>
                </a:extLst>
              </p:cNvPr>
              <p:cNvPicPr>
                <a:picLocks noChangeAspect="1"/>
              </p:cNvPicPr>
              <p:nvPr/>
            </p:nvPicPr>
            <p:blipFill rotWithShape="1">
              <a:blip r:embed="rId3">
                <a:extLst>
                  <a:ext uri="{28A0092B-C50C-407E-A947-70E740481C1C}">
                    <a14:useLocalDpi xmlns:a14="http://schemas.microsoft.com/office/drawing/2010/main" val="0"/>
                  </a:ext>
                </a:extLst>
              </a:blip>
              <a:srcRect b="8538"/>
              <a:stretch/>
            </p:blipFill>
            <p:spPr>
              <a:xfrm>
                <a:off x="7668126" y="1214046"/>
                <a:ext cx="2406316" cy="1218070"/>
              </a:xfrm>
              <a:prstGeom prst="rect">
                <a:avLst/>
              </a:prstGeom>
            </p:spPr>
          </p:pic>
          <p:pic>
            <p:nvPicPr>
              <p:cNvPr id="10" name="Graphic 9" descr="Play with solid fill">
                <a:extLst>
                  <a:ext uri="{FF2B5EF4-FFF2-40B4-BE49-F238E27FC236}">
                    <a16:creationId xmlns:a16="http://schemas.microsoft.com/office/drawing/2014/main" id="{97BF25CF-4611-4965-4B7D-F1A16BF03F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16652" y="1594481"/>
                <a:ext cx="457200" cy="457200"/>
              </a:xfrm>
              <a:prstGeom prst="rect">
                <a:avLst/>
              </a:prstGeom>
            </p:spPr>
          </p:pic>
        </p:grpSp>
      </p:grpSp>
      <p:sp>
        <p:nvSpPr>
          <p:cNvPr id="7" name="Teardrop 6">
            <a:hlinkClick r:id="rId6" action="ppaction://hlinksldjump"/>
            <a:extLst>
              <a:ext uri="{FF2B5EF4-FFF2-40B4-BE49-F238E27FC236}">
                <a16:creationId xmlns:a16="http://schemas.microsoft.com/office/drawing/2014/main" id="{F761A267-2AFF-BB0B-0C02-02BFA18A3748}"/>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3183471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HOMEPAGE DYNAMIC BANNER </a:t>
            </a:r>
            <a:br>
              <a:rPr lang="en-US" sz="1600" dirty="0">
                <a:solidFill>
                  <a:schemeClr val="bg1"/>
                </a:solidFill>
                <a:latin typeface="+mn-lt"/>
              </a:rPr>
            </a:br>
            <a:r>
              <a:rPr lang="en-US" sz="1200" i="1" dirty="0">
                <a:solidFill>
                  <a:schemeClr val="bg1"/>
                </a:solidFill>
              </a:rPr>
              <a:t>No p</a:t>
            </a:r>
            <a:r>
              <a:rPr lang="en-US" sz="1200" i="1" dirty="0">
                <a:solidFill>
                  <a:schemeClr val="bg1"/>
                </a:solidFill>
                <a:effectLst/>
                <a:latin typeface="+mn-lt"/>
                <a:ea typeface="Calibri" panose="020F0502020204030204" pitchFamily="34" charset="0"/>
              </a:rPr>
              <a:t>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p:txBody>
      </p:sp>
      <p:sp>
        <p:nvSpPr>
          <p:cNvPr id="37" name="TextBox 36">
            <a:extLst>
              <a:ext uri="{FF2B5EF4-FFF2-40B4-BE49-F238E27FC236}">
                <a16:creationId xmlns:a16="http://schemas.microsoft.com/office/drawing/2014/main" id="{F566992B-4EC9-A36A-32E8-6703E7E63800}"/>
              </a:ext>
            </a:extLst>
          </p:cNvPr>
          <p:cNvSpPr txBox="1"/>
          <p:nvPr/>
        </p:nvSpPr>
        <p:spPr>
          <a:xfrm>
            <a:off x="461961" y="6454530"/>
            <a:ext cx="5943601" cy="261610"/>
          </a:xfrm>
          <a:prstGeom prst="rect">
            <a:avLst/>
          </a:prstGeom>
          <a:noFill/>
        </p:spPr>
        <p:txBody>
          <a:bodyPr wrap="square" rtlCol="0">
            <a:spAutoFit/>
          </a:bodyPr>
          <a:lstStyle/>
          <a:p>
            <a:pPr>
              <a:spcAft>
                <a:spcPts val="200"/>
              </a:spcAft>
            </a:pPr>
            <a:r>
              <a:rPr lang="en-US" sz="1100" b="1" i="1" dirty="0">
                <a:solidFill>
                  <a:srgbClr val="AE1022"/>
                </a:solidFill>
              </a:rPr>
              <a:t>Should those rules are not strictly followed, elements will not be validated.</a:t>
            </a:r>
            <a:endParaRPr lang="en-US" sz="1100" i="1" dirty="0">
              <a:solidFill>
                <a:srgbClr val="AE1022"/>
              </a:solidFill>
              <a:latin typeface="+mn-lt"/>
            </a:endParaRPr>
          </a:p>
        </p:txBody>
      </p:sp>
      <p:sp>
        <p:nvSpPr>
          <p:cNvPr id="2" name="TextBox 1">
            <a:extLst>
              <a:ext uri="{FF2B5EF4-FFF2-40B4-BE49-F238E27FC236}">
                <a16:creationId xmlns:a16="http://schemas.microsoft.com/office/drawing/2014/main" id="{289FC2B4-AD3E-A022-A990-80A2F3212FF9}"/>
              </a:ext>
            </a:extLst>
          </p:cNvPr>
          <p:cNvSpPr txBox="1"/>
          <p:nvPr/>
        </p:nvSpPr>
        <p:spPr>
          <a:xfrm>
            <a:off x="542924" y="1500302"/>
            <a:ext cx="5943601" cy="4344779"/>
          </a:xfrm>
          <a:prstGeom prst="rect">
            <a:avLst/>
          </a:prstGeom>
          <a:noFill/>
        </p:spPr>
        <p:txBody>
          <a:bodyPr wrap="square" rtlCol="0">
            <a:spAutoFit/>
          </a:bodyPr>
          <a:lstStyle/>
          <a:p>
            <a:pPr algn="just">
              <a:spcAft>
                <a:spcPts val="200"/>
              </a:spcAft>
            </a:pPr>
            <a:r>
              <a:rPr lang="en-US" sz="1100" dirty="0"/>
              <a:t>Promote your Satellite Symposium or Dedicated Exhibitor Page on the </a:t>
            </a:r>
            <a:r>
              <a:rPr lang="en-US" sz="1100" b="1" dirty="0">
                <a:solidFill>
                  <a:srgbClr val="AE1022"/>
                </a:solidFill>
              </a:rPr>
              <a:t>EHRA 2023 </a:t>
            </a:r>
            <a:r>
              <a:rPr lang="en-US" sz="1100" dirty="0"/>
              <a:t>Homepage Dynamic Banners. This sliding banner will rotate every 7 seconds in a pre-determined order and will include 4 sponsors. Price is valid for 3 days and sponsors can use a different banner for each day. This item is limited to 2 banners per sponsor. </a:t>
            </a:r>
          </a:p>
          <a:p>
            <a:pPr>
              <a:spcAft>
                <a:spcPts val="200"/>
              </a:spcAft>
            </a:pPr>
            <a:endParaRPr lang="en-US" sz="1100" b="1" dirty="0">
              <a:latin typeface="+mn-lt"/>
            </a:endParaRPr>
          </a:p>
          <a:p>
            <a:pPr>
              <a:spcAft>
                <a:spcPts val="200"/>
              </a:spcAft>
            </a:pPr>
            <a:r>
              <a:rPr lang="en-US" sz="1100" b="1" dirty="0">
                <a:latin typeface="+mn-lt"/>
              </a:rPr>
              <a:t>Elements to be provided by the Sponsor: </a:t>
            </a:r>
          </a:p>
          <a:p>
            <a:pPr marL="285750" indent="-285750">
              <a:spcAft>
                <a:spcPts val="200"/>
              </a:spcAft>
              <a:buFont typeface="Arial" panose="020B0604020202020204" pitchFamily="34" charset="0"/>
              <a:buChar char="•"/>
            </a:pPr>
            <a:r>
              <a:rPr lang="en-US" sz="1100" dirty="0">
                <a:latin typeface="+mn-lt"/>
              </a:rPr>
              <a:t>1 banner visual for desktop: </a:t>
            </a:r>
          </a:p>
          <a:p>
            <a:pPr>
              <a:spcAft>
                <a:spcPts val="200"/>
              </a:spcAft>
            </a:pPr>
            <a:r>
              <a:rPr lang="en-US" sz="1100" dirty="0">
                <a:latin typeface="+mn-lt"/>
              </a:rPr>
              <a:t>Format: JPG / PNG / GIF </a:t>
            </a:r>
          </a:p>
          <a:p>
            <a:pPr>
              <a:spcAft>
                <a:spcPts val="200"/>
              </a:spcAft>
            </a:pPr>
            <a:r>
              <a:rPr lang="en-US" sz="1100" dirty="0"/>
              <a:t>Maximum size: </a:t>
            </a:r>
            <a:r>
              <a:rPr lang="en-US" sz="1100" dirty="0">
                <a:latin typeface="+mn-lt"/>
              </a:rPr>
              <a:t>970px * 90px, 72 dpi</a:t>
            </a:r>
          </a:p>
          <a:p>
            <a:pPr marL="285750" indent="-285750">
              <a:spcAft>
                <a:spcPts val="200"/>
              </a:spcAft>
              <a:buFont typeface="Arial" panose="020B0604020202020204" pitchFamily="34" charset="0"/>
              <a:buChar char="•"/>
            </a:pPr>
            <a:r>
              <a:rPr lang="en-US" sz="1100" dirty="0">
                <a:latin typeface="+mn-lt"/>
              </a:rPr>
              <a:t>Hyperlink chosen : Dedicated Exhibitor Page or </a:t>
            </a:r>
            <a:r>
              <a:rPr lang="en-US" sz="1100" dirty="0"/>
              <a:t>Satellite Symposium Online Page </a:t>
            </a:r>
            <a:r>
              <a:rPr lang="en-US" sz="1100" dirty="0">
                <a:latin typeface="+mn-lt"/>
              </a:rPr>
              <a:t>only</a:t>
            </a:r>
          </a:p>
          <a:p>
            <a:pPr marL="285750" indent="-285750">
              <a:spcAft>
                <a:spcPts val="200"/>
              </a:spcAft>
              <a:buFont typeface="Arial" panose="020B0604020202020204" pitchFamily="34" charset="0"/>
              <a:buChar char="•"/>
            </a:pPr>
            <a:endParaRPr lang="en-US" sz="1100" dirty="0">
              <a:latin typeface="+mn-lt"/>
            </a:endParaRPr>
          </a:p>
          <a:p>
            <a:pPr>
              <a:spcAft>
                <a:spcPts val="200"/>
              </a:spcAft>
            </a:pPr>
            <a:r>
              <a:rPr lang="en-US" sz="1100" b="1" dirty="0">
                <a:latin typeface="+mn-lt"/>
              </a:rPr>
              <a:t>Mandatory rules to follow: </a:t>
            </a:r>
          </a:p>
          <a:p>
            <a:pPr marL="285750" indent="-285750" algn="just">
              <a:spcAft>
                <a:spcPts val="200"/>
              </a:spcAft>
              <a:buFont typeface="Arial" panose="020B0604020202020204" pitchFamily="34" charset="0"/>
              <a:buChar char="•"/>
            </a:pPr>
            <a:r>
              <a:rPr lang="en-US" sz="1100" dirty="0">
                <a:latin typeface="+mn-lt"/>
              </a:rPr>
              <a:t>Hyperlinks to an external website or virtual booth are not permitted, however a</a:t>
            </a:r>
            <a:r>
              <a:rPr lang="en-US" sz="1100" dirty="0"/>
              <a:t> hyperlink to your Dedicated Exhibitor Page or the Satellite Symposium Online page is permitted.</a:t>
            </a:r>
          </a:p>
          <a:p>
            <a:pPr marL="285750" indent="-285750" algn="just">
              <a:spcAft>
                <a:spcPts val="200"/>
              </a:spcAft>
              <a:buFont typeface="Arial" panose="020B0604020202020204" pitchFamily="34" charset="0"/>
              <a:buChar char="•"/>
            </a:pPr>
            <a:r>
              <a:rPr lang="en-US" sz="1100" dirty="0">
                <a:latin typeface="+mn-lt"/>
              </a:rPr>
              <a:t>No pro</a:t>
            </a:r>
            <a:r>
              <a:rPr lang="en-US" sz="1100" dirty="0"/>
              <a:t>duct advertising is permitted</a:t>
            </a:r>
            <a:endParaRPr lang="en-US" sz="1100" dirty="0">
              <a:latin typeface="+mn-lt"/>
            </a:endParaRPr>
          </a:p>
          <a:p>
            <a:pPr marL="285750" indent="-285750">
              <a:spcAft>
                <a:spcPts val="200"/>
              </a:spcAft>
              <a:buFont typeface="Arial" panose="020B0604020202020204" pitchFamily="34" charset="0"/>
              <a:buChar char="•"/>
            </a:pPr>
            <a:r>
              <a:rPr lang="en-US" sz="1100" dirty="0">
                <a:latin typeface="+mn-lt"/>
              </a:rPr>
              <a:t>If a Satellite Symposium is promoted, use the exact wording “Satellite Symposium” with both “S” in capital letters. All other wording will not be validated by ESC. </a:t>
            </a:r>
          </a:p>
          <a:p>
            <a:pPr marL="285750" indent="-285750">
              <a:spcAft>
                <a:spcPts val="200"/>
              </a:spcAft>
              <a:buFont typeface="Arial" panose="020B0604020202020204" pitchFamily="34" charset="0"/>
              <a:buChar char="•"/>
            </a:pPr>
            <a:r>
              <a:rPr lang="en-US" sz="1100" dirty="0">
                <a:latin typeface="+mn-lt"/>
              </a:rPr>
              <a:t>To mention the Congress, Sponsor can use the Official pictogram of the Congress available on the </a:t>
            </a:r>
            <a:r>
              <a:rPr lang="en-US" sz="1100" dirty="0">
                <a:latin typeface="+mn-lt"/>
                <a:hlinkClick r:id="rId2"/>
              </a:rPr>
              <a:t>ESC Industry Portal</a:t>
            </a:r>
            <a:r>
              <a:rPr lang="en-US" sz="1100" dirty="0"/>
              <a:t> or use the exact wording “EHRA 2023”</a:t>
            </a:r>
          </a:p>
          <a:p>
            <a:pPr marL="285750" indent="-285750">
              <a:spcAft>
                <a:spcPts val="200"/>
              </a:spcAft>
              <a:buFont typeface="Arial" panose="020B0604020202020204" pitchFamily="34" charset="0"/>
              <a:buChar char="•"/>
            </a:pPr>
            <a:endParaRPr lang="en-US" sz="1100" dirty="0">
              <a:latin typeface="+mn-lt"/>
            </a:endParaRPr>
          </a:p>
          <a:p>
            <a:pPr algn="just">
              <a:spcAft>
                <a:spcPts val="200"/>
              </a:spcAft>
            </a:pPr>
            <a:r>
              <a:rPr lang="en-US" sz="1100" b="1" dirty="0"/>
              <a:t>Note: </a:t>
            </a:r>
            <a:r>
              <a:rPr lang="en-US" sz="1100" dirty="0"/>
              <a:t>T</a:t>
            </a:r>
            <a:r>
              <a:rPr lang="en-US" sz="1100" dirty="0">
                <a:effectLst/>
                <a:ea typeface="Calibri" panose="020F0502020204030204" pitchFamily="34" charset="0"/>
              </a:rPr>
              <a:t>he</a:t>
            </a:r>
            <a:r>
              <a:rPr lang="en-US" sz="1100" spc="-30" dirty="0">
                <a:effectLst/>
                <a:ea typeface="Calibri" panose="020F0502020204030204" pitchFamily="34" charset="0"/>
              </a:rPr>
              <a:t> </a:t>
            </a:r>
            <a:r>
              <a:rPr lang="en-US" sz="1100" dirty="0">
                <a:effectLst/>
                <a:ea typeface="Calibri" panose="020F0502020204030204" pitchFamily="34" charset="0"/>
              </a:rPr>
              <a:t>carousel</a:t>
            </a:r>
            <a:r>
              <a:rPr lang="en-US" sz="1100" spc="-20" dirty="0">
                <a:effectLst/>
                <a:ea typeface="Calibri" panose="020F0502020204030204" pitchFamily="34" charset="0"/>
              </a:rPr>
              <a:t> </a:t>
            </a:r>
            <a:r>
              <a:rPr lang="en-US" sz="1100" dirty="0">
                <a:effectLst/>
                <a:ea typeface="Calibri" panose="020F0502020204030204" pitchFamily="34" charset="0"/>
              </a:rPr>
              <a:t>does</a:t>
            </a:r>
            <a:r>
              <a:rPr lang="en-US" sz="1100" spc="-30" dirty="0">
                <a:effectLst/>
                <a:ea typeface="Calibri" panose="020F0502020204030204" pitchFamily="34" charset="0"/>
              </a:rPr>
              <a:t> </a:t>
            </a:r>
            <a:r>
              <a:rPr lang="en-US" sz="1100" dirty="0">
                <a:effectLst/>
                <a:ea typeface="Calibri" panose="020F0502020204030204" pitchFamily="34" charset="0"/>
              </a:rPr>
              <a:t>not</a:t>
            </a:r>
            <a:r>
              <a:rPr lang="en-US" sz="1100" spc="-25" dirty="0">
                <a:effectLst/>
                <a:ea typeface="Calibri" panose="020F0502020204030204" pitchFamily="34" charset="0"/>
              </a:rPr>
              <a:t> </a:t>
            </a:r>
            <a:r>
              <a:rPr lang="en-US" sz="1100" dirty="0">
                <a:effectLst/>
                <a:ea typeface="Calibri" panose="020F0502020204030204" pitchFamily="34" charset="0"/>
              </a:rPr>
              <a:t>start</a:t>
            </a:r>
            <a:r>
              <a:rPr lang="en-US" sz="1100" spc="-25" dirty="0">
                <a:effectLst/>
                <a:ea typeface="Calibri" panose="020F0502020204030204" pitchFamily="34" charset="0"/>
              </a:rPr>
              <a:t> </a:t>
            </a:r>
            <a:r>
              <a:rPr lang="en-US" sz="1100" dirty="0">
                <a:effectLst/>
                <a:ea typeface="Calibri" panose="020F0502020204030204" pitchFamily="34" charset="0"/>
              </a:rPr>
              <a:t>on</a:t>
            </a:r>
            <a:r>
              <a:rPr lang="en-US" sz="1100" spc="-25" dirty="0">
                <a:effectLst/>
                <a:ea typeface="Calibri" panose="020F0502020204030204" pitchFamily="34" charset="0"/>
              </a:rPr>
              <a:t> </a:t>
            </a:r>
            <a:r>
              <a:rPr lang="en-US" sz="1100" dirty="0">
                <a:effectLst/>
                <a:ea typeface="Calibri" panose="020F0502020204030204" pitchFamily="34" charset="0"/>
              </a:rPr>
              <a:t>a</a:t>
            </a:r>
            <a:r>
              <a:rPr lang="en-US" sz="1100" spc="-25" dirty="0">
                <a:effectLst/>
                <a:ea typeface="Calibri" panose="020F0502020204030204" pitchFamily="34" charset="0"/>
              </a:rPr>
              <a:t> </a:t>
            </a:r>
            <a:r>
              <a:rPr lang="en-US" sz="1100" dirty="0">
                <a:effectLst/>
                <a:ea typeface="Calibri" panose="020F0502020204030204" pitchFamily="34" charset="0"/>
              </a:rPr>
              <a:t>random</a:t>
            </a:r>
            <a:r>
              <a:rPr lang="en-US" sz="1100" spc="-20" dirty="0">
                <a:effectLst/>
                <a:ea typeface="Calibri" panose="020F0502020204030204" pitchFamily="34" charset="0"/>
              </a:rPr>
              <a:t> </a:t>
            </a:r>
            <a:r>
              <a:rPr lang="en-US" sz="1100" dirty="0">
                <a:effectLst/>
                <a:ea typeface="Calibri" panose="020F0502020204030204" pitchFamily="34" charset="0"/>
              </a:rPr>
              <a:t>banner</a:t>
            </a:r>
            <a:r>
              <a:rPr lang="en-US" sz="1100" spc="-30" dirty="0">
                <a:effectLst/>
                <a:ea typeface="Calibri" panose="020F0502020204030204" pitchFamily="34" charset="0"/>
              </a:rPr>
              <a:t> </a:t>
            </a:r>
            <a:r>
              <a:rPr lang="en-US" sz="1100" dirty="0">
                <a:effectLst/>
                <a:ea typeface="Calibri" panose="020F0502020204030204" pitchFamily="34" charset="0"/>
              </a:rPr>
              <a:t>but</a:t>
            </a:r>
            <a:r>
              <a:rPr lang="en-US" sz="1100" spc="-25" dirty="0">
                <a:effectLst/>
                <a:ea typeface="Calibri" panose="020F0502020204030204" pitchFamily="34" charset="0"/>
              </a:rPr>
              <a:t> </a:t>
            </a:r>
            <a:r>
              <a:rPr lang="en-US" sz="1100" dirty="0">
                <a:effectLst/>
                <a:ea typeface="Calibri" panose="020F0502020204030204" pitchFamily="34" charset="0"/>
              </a:rPr>
              <a:t>rather</a:t>
            </a:r>
            <a:r>
              <a:rPr lang="en-US" sz="1100" spc="-30" dirty="0">
                <a:effectLst/>
                <a:ea typeface="Calibri" panose="020F0502020204030204" pitchFamily="34" charset="0"/>
              </a:rPr>
              <a:t> </a:t>
            </a:r>
            <a:r>
              <a:rPr lang="en-US" sz="1100" dirty="0">
                <a:effectLst/>
                <a:ea typeface="Calibri" panose="020F0502020204030204" pitchFamily="34" charset="0"/>
              </a:rPr>
              <a:t>is</a:t>
            </a:r>
            <a:r>
              <a:rPr lang="en-US" sz="1100" spc="-30" dirty="0">
                <a:effectLst/>
                <a:ea typeface="Calibri" panose="020F0502020204030204" pitchFamily="34" charset="0"/>
              </a:rPr>
              <a:t> </a:t>
            </a:r>
            <a:r>
              <a:rPr lang="en-US" sz="1100" dirty="0">
                <a:effectLst/>
                <a:ea typeface="Calibri" panose="020F0502020204030204" pitchFamily="34" charset="0"/>
              </a:rPr>
              <a:t>dependent</a:t>
            </a:r>
            <a:r>
              <a:rPr lang="en-US" sz="1100" spc="10" dirty="0">
                <a:effectLst/>
                <a:ea typeface="Calibri" panose="020F0502020204030204" pitchFamily="34" charset="0"/>
              </a:rPr>
              <a:t> </a:t>
            </a:r>
            <a:r>
              <a:rPr lang="en-US" sz="1100" dirty="0">
                <a:effectLst/>
                <a:ea typeface="Calibri" panose="020F0502020204030204" pitchFamily="34" charset="0"/>
              </a:rPr>
              <a:t>on</a:t>
            </a:r>
            <a:r>
              <a:rPr lang="en-US" sz="1100" spc="-25" dirty="0">
                <a:effectLst/>
                <a:ea typeface="Calibri" panose="020F0502020204030204" pitchFamily="34" charset="0"/>
              </a:rPr>
              <a:t> </a:t>
            </a:r>
            <a:r>
              <a:rPr lang="en-US" sz="1100" dirty="0">
                <a:effectLst/>
                <a:ea typeface="Calibri" panose="020F0502020204030204" pitchFamily="34" charset="0"/>
              </a:rPr>
              <a:t>the</a:t>
            </a:r>
            <a:r>
              <a:rPr lang="en-US" sz="1100" spc="-260" dirty="0">
                <a:effectLst/>
                <a:ea typeface="Calibri" panose="020F0502020204030204" pitchFamily="34" charset="0"/>
              </a:rPr>
              <a:t> </a:t>
            </a:r>
            <a:r>
              <a:rPr lang="en-US" sz="1100" dirty="0">
                <a:effectLst/>
                <a:ea typeface="Calibri" panose="020F0502020204030204" pitchFamily="34" charset="0"/>
              </a:rPr>
              <a:t>position that was chosen by the sponsor, meaning that “Position 1” will always be</a:t>
            </a:r>
            <a:r>
              <a:rPr lang="en-US" sz="1100" spc="5" dirty="0">
                <a:effectLst/>
                <a:ea typeface="Calibri" panose="020F0502020204030204" pitchFamily="34" charset="0"/>
              </a:rPr>
              <a:t> </a:t>
            </a:r>
            <a:r>
              <a:rPr lang="en-US" sz="1100" dirty="0">
                <a:effectLst/>
                <a:ea typeface="Calibri" panose="020F0502020204030204" pitchFamily="34" charset="0"/>
              </a:rPr>
              <a:t>shown during the first 7 seconds of the 28 seconds carousel, while “Position 4” will</a:t>
            </a:r>
            <a:r>
              <a:rPr lang="en-US" sz="1100" spc="5" dirty="0">
                <a:effectLst/>
                <a:ea typeface="Calibri" panose="020F0502020204030204" pitchFamily="34" charset="0"/>
              </a:rPr>
              <a:t> </a:t>
            </a:r>
            <a:r>
              <a:rPr lang="en-US" sz="1100" dirty="0">
                <a:effectLst/>
                <a:ea typeface="Calibri" panose="020F0502020204030204" pitchFamily="34" charset="0"/>
              </a:rPr>
              <a:t>always</a:t>
            </a:r>
            <a:r>
              <a:rPr lang="en-US" sz="1100" spc="-10" dirty="0">
                <a:effectLst/>
                <a:ea typeface="Calibri" panose="020F0502020204030204" pitchFamily="34" charset="0"/>
              </a:rPr>
              <a:t> </a:t>
            </a:r>
            <a:r>
              <a:rPr lang="en-US" sz="1100" dirty="0">
                <a:effectLst/>
                <a:ea typeface="Calibri" panose="020F0502020204030204" pitchFamily="34" charset="0"/>
              </a:rPr>
              <a:t>appear</a:t>
            </a:r>
            <a:r>
              <a:rPr lang="en-US" sz="1100" spc="-10" dirty="0">
                <a:effectLst/>
                <a:ea typeface="Calibri" panose="020F0502020204030204" pitchFamily="34" charset="0"/>
              </a:rPr>
              <a:t> </a:t>
            </a:r>
            <a:r>
              <a:rPr lang="en-US" sz="1100" dirty="0">
                <a:effectLst/>
                <a:ea typeface="Calibri" panose="020F0502020204030204" pitchFamily="34" charset="0"/>
              </a:rPr>
              <a:t>during</a:t>
            </a:r>
            <a:r>
              <a:rPr lang="en-US" sz="1100" spc="-10" dirty="0">
                <a:effectLst/>
                <a:ea typeface="Calibri" panose="020F0502020204030204" pitchFamily="34" charset="0"/>
              </a:rPr>
              <a:t> </a:t>
            </a:r>
            <a:r>
              <a:rPr lang="en-US" sz="1100" dirty="0">
                <a:effectLst/>
                <a:ea typeface="Calibri" panose="020F0502020204030204" pitchFamily="34" charset="0"/>
              </a:rPr>
              <a:t>the</a:t>
            </a:r>
            <a:r>
              <a:rPr lang="en-US" sz="1100" spc="5" dirty="0">
                <a:effectLst/>
                <a:ea typeface="Calibri" panose="020F0502020204030204" pitchFamily="34" charset="0"/>
              </a:rPr>
              <a:t> </a:t>
            </a:r>
            <a:r>
              <a:rPr lang="en-US" sz="1100" dirty="0">
                <a:effectLst/>
                <a:ea typeface="Calibri" panose="020F0502020204030204" pitchFamily="34" charset="0"/>
              </a:rPr>
              <a:t>last</a:t>
            </a:r>
            <a:r>
              <a:rPr lang="en-US" sz="1100" spc="-5" dirty="0">
                <a:effectLst/>
                <a:ea typeface="Calibri" panose="020F0502020204030204" pitchFamily="34" charset="0"/>
              </a:rPr>
              <a:t> </a:t>
            </a:r>
            <a:r>
              <a:rPr lang="en-US" sz="1100" dirty="0">
                <a:effectLst/>
                <a:ea typeface="Calibri" panose="020F0502020204030204" pitchFamily="34" charset="0"/>
              </a:rPr>
              <a:t>7</a:t>
            </a:r>
            <a:r>
              <a:rPr lang="en-US" sz="1100" spc="5" dirty="0">
                <a:effectLst/>
                <a:ea typeface="Calibri" panose="020F0502020204030204" pitchFamily="34" charset="0"/>
              </a:rPr>
              <a:t> </a:t>
            </a:r>
            <a:r>
              <a:rPr lang="en-US" sz="1100" dirty="0">
                <a:effectLst/>
                <a:ea typeface="Calibri" panose="020F0502020204030204" pitchFamily="34" charset="0"/>
              </a:rPr>
              <a:t>seconds</a:t>
            </a:r>
            <a:r>
              <a:rPr lang="en-US" sz="1100" dirty="0">
                <a:latin typeface="+mn-lt"/>
              </a:rPr>
              <a:t>.</a:t>
            </a:r>
          </a:p>
        </p:txBody>
      </p:sp>
      <p:grpSp>
        <p:nvGrpSpPr>
          <p:cNvPr id="12" name="Group 11">
            <a:extLst>
              <a:ext uri="{FF2B5EF4-FFF2-40B4-BE49-F238E27FC236}">
                <a16:creationId xmlns:a16="http://schemas.microsoft.com/office/drawing/2014/main" id="{EE7D5B75-8A0E-DACC-40EB-F15FBD329496}"/>
              </a:ext>
            </a:extLst>
          </p:cNvPr>
          <p:cNvGrpSpPr/>
          <p:nvPr/>
        </p:nvGrpSpPr>
        <p:grpSpPr>
          <a:xfrm>
            <a:off x="7069079" y="1139137"/>
            <a:ext cx="4769048" cy="5289745"/>
            <a:chOff x="6833937" y="821290"/>
            <a:chExt cx="5192448" cy="5759373"/>
          </a:xfrm>
        </p:grpSpPr>
        <p:pic>
          <p:nvPicPr>
            <p:cNvPr id="3" name="Picture 2" descr="Text">
              <a:extLst>
                <a:ext uri="{FF2B5EF4-FFF2-40B4-BE49-F238E27FC236}">
                  <a16:creationId xmlns:a16="http://schemas.microsoft.com/office/drawing/2014/main" id="{ED04D3F3-4284-D26E-BDCC-9FC0521E7E5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937" y="1713732"/>
              <a:ext cx="4815139" cy="4028055"/>
            </a:xfrm>
            <a:prstGeom prst="rect">
              <a:avLst/>
            </a:prstGeom>
            <a:noFill/>
            <a:ln>
              <a:no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0C4F26D1-1490-6731-9B7F-9C08759D56D6}"/>
                </a:ext>
              </a:extLst>
            </p:cNvPr>
            <p:cNvSpPr txBox="1"/>
            <p:nvPr/>
          </p:nvSpPr>
          <p:spPr>
            <a:xfrm>
              <a:off x="9576534" y="821290"/>
              <a:ext cx="1947314" cy="430887"/>
            </a:xfrm>
            <a:prstGeom prst="rect">
              <a:avLst/>
            </a:prstGeom>
            <a:noFill/>
          </p:spPr>
          <p:txBody>
            <a:bodyPr wrap="square" rtlCol="0">
              <a:spAutoFit/>
            </a:bodyPr>
            <a:lstStyle/>
            <a:p>
              <a:pPr algn="ctr"/>
              <a:r>
                <a:rPr lang="en-US" sz="1100" dirty="0">
                  <a:latin typeface="+mn-lt"/>
                </a:rPr>
                <a:t>Banner reserved for </a:t>
              </a:r>
            </a:p>
            <a:p>
              <a:pPr algn="ctr"/>
              <a:r>
                <a:rPr lang="en-US" sz="1100" dirty="0">
                  <a:latin typeface="+mn-lt"/>
                </a:rPr>
                <a:t>ESC Communication</a:t>
              </a:r>
            </a:p>
          </p:txBody>
        </p:sp>
        <p:cxnSp>
          <p:nvCxnSpPr>
            <p:cNvPr id="5" name="Straight Arrow Connector 4">
              <a:extLst>
                <a:ext uri="{FF2B5EF4-FFF2-40B4-BE49-F238E27FC236}">
                  <a16:creationId xmlns:a16="http://schemas.microsoft.com/office/drawing/2014/main" id="{A4D27B30-2AC7-6E7A-6228-09632AFEE318}"/>
                </a:ext>
              </a:extLst>
            </p:cNvPr>
            <p:cNvCxnSpPr>
              <a:cxnSpLocks/>
            </p:cNvCxnSpPr>
            <p:nvPr/>
          </p:nvCxnSpPr>
          <p:spPr>
            <a:xfrm flipH="1">
              <a:off x="9688159" y="1277564"/>
              <a:ext cx="862032" cy="872336"/>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55390F8-C09F-72AF-13D5-49B826C4C928}"/>
                </a:ext>
              </a:extLst>
            </p:cNvPr>
            <p:cNvSpPr txBox="1"/>
            <p:nvPr/>
          </p:nvSpPr>
          <p:spPr>
            <a:xfrm>
              <a:off x="10079071" y="6149776"/>
              <a:ext cx="1947314" cy="430887"/>
            </a:xfrm>
            <a:prstGeom prst="rect">
              <a:avLst/>
            </a:prstGeom>
            <a:noFill/>
          </p:spPr>
          <p:txBody>
            <a:bodyPr wrap="square" rtlCol="0">
              <a:spAutoFit/>
            </a:bodyPr>
            <a:lstStyle/>
            <a:p>
              <a:pPr algn="ctr"/>
              <a:r>
                <a:rPr lang="en-US" sz="1100" dirty="0">
                  <a:latin typeface="+mn-lt"/>
                </a:rPr>
                <a:t>Location of the Homepage Banner for Industries</a:t>
              </a:r>
            </a:p>
          </p:txBody>
        </p:sp>
        <p:cxnSp>
          <p:nvCxnSpPr>
            <p:cNvPr id="8" name="Straight Arrow Connector 7">
              <a:extLst>
                <a:ext uri="{FF2B5EF4-FFF2-40B4-BE49-F238E27FC236}">
                  <a16:creationId xmlns:a16="http://schemas.microsoft.com/office/drawing/2014/main" id="{E8ADD0B7-D24E-262B-9362-04DA27F37085}"/>
                </a:ext>
              </a:extLst>
            </p:cNvPr>
            <p:cNvCxnSpPr>
              <a:cxnSpLocks/>
            </p:cNvCxnSpPr>
            <p:nvPr/>
          </p:nvCxnSpPr>
          <p:spPr>
            <a:xfrm flipH="1" flipV="1">
              <a:off x="9772380" y="5235164"/>
              <a:ext cx="693590" cy="780207"/>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ardrop 5">
            <a:hlinkClick r:id="rId4" action="ppaction://hlinksldjump"/>
            <a:extLst>
              <a:ext uri="{FF2B5EF4-FFF2-40B4-BE49-F238E27FC236}">
                <a16:creationId xmlns:a16="http://schemas.microsoft.com/office/drawing/2014/main" id="{C91BCD9A-2CB4-BFCD-26A6-77E5E2D81F2D}"/>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1608206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EXHIBITION SECTION DYNAMIC BANNER </a:t>
            </a:r>
            <a:br>
              <a:rPr lang="en-US" sz="1600" dirty="0">
                <a:solidFill>
                  <a:schemeClr val="bg1"/>
                </a:solidFill>
                <a:latin typeface="+mn-lt"/>
              </a:rPr>
            </a:br>
            <a:r>
              <a:rPr lang="en-US" sz="1200" i="1" dirty="0">
                <a:solidFill>
                  <a:schemeClr val="bg1"/>
                </a:solidFill>
              </a:rPr>
              <a:t>P</a:t>
            </a:r>
            <a:r>
              <a:rPr lang="en-US" sz="1200" i="1" dirty="0">
                <a:solidFill>
                  <a:schemeClr val="bg1"/>
                </a:solidFill>
                <a:effectLst/>
                <a:latin typeface="+mn-lt"/>
                <a:ea typeface="Calibri" panose="020F0502020204030204" pitchFamily="34" charset="0"/>
              </a:rPr>
              <a:t>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p:txBody>
      </p:sp>
      <p:sp>
        <p:nvSpPr>
          <p:cNvPr id="37" name="TextBox 36">
            <a:extLst>
              <a:ext uri="{FF2B5EF4-FFF2-40B4-BE49-F238E27FC236}">
                <a16:creationId xmlns:a16="http://schemas.microsoft.com/office/drawing/2014/main" id="{F566992B-4EC9-A36A-32E8-6703E7E63800}"/>
              </a:ext>
            </a:extLst>
          </p:cNvPr>
          <p:cNvSpPr txBox="1"/>
          <p:nvPr/>
        </p:nvSpPr>
        <p:spPr>
          <a:xfrm>
            <a:off x="542923" y="5808866"/>
            <a:ext cx="5943601" cy="261610"/>
          </a:xfrm>
          <a:prstGeom prst="rect">
            <a:avLst/>
          </a:prstGeom>
          <a:noFill/>
        </p:spPr>
        <p:txBody>
          <a:bodyPr wrap="square" rtlCol="0">
            <a:spAutoFit/>
          </a:bodyPr>
          <a:lstStyle/>
          <a:p>
            <a:pPr>
              <a:spcAft>
                <a:spcPts val="200"/>
              </a:spcAft>
            </a:pPr>
            <a:r>
              <a:rPr lang="en-US" sz="1100" b="1" i="1" dirty="0">
                <a:solidFill>
                  <a:srgbClr val="C00000"/>
                </a:solidFill>
              </a:rPr>
              <a:t>Should those rules are not strictly followed, elements will not be validated.</a:t>
            </a:r>
            <a:endParaRPr lang="en-US" sz="1100" i="1" dirty="0">
              <a:solidFill>
                <a:srgbClr val="C00000"/>
              </a:solidFill>
              <a:latin typeface="+mn-lt"/>
            </a:endParaRPr>
          </a:p>
        </p:txBody>
      </p:sp>
      <p:sp>
        <p:nvSpPr>
          <p:cNvPr id="2" name="TextBox 1">
            <a:extLst>
              <a:ext uri="{FF2B5EF4-FFF2-40B4-BE49-F238E27FC236}">
                <a16:creationId xmlns:a16="http://schemas.microsoft.com/office/drawing/2014/main" id="{289FC2B4-AD3E-A022-A990-80A2F3212FF9}"/>
              </a:ext>
            </a:extLst>
          </p:cNvPr>
          <p:cNvSpPr txBox="1"/>
          <p:nvPr/>
        </p:nvSpPr>
        <p:spPr>
          <a:xfrm>
            <a:off x="542924" y="1407998"/>
            <a:ext cx="5943601" cy="4344779"/>
          </a:xfrm>
          <a:prstGeom prst="rect">
            <a:avLst/>
          </a:prstGeom>
          <a:noFill/>
        </p:spPr>
        <p:txBody>
          <a:bodyPr wrap="square" rtlCol="0">
            <a:spAutoFit/>
          </a:bodyPr>
          <a:lstStyle/>
          <a:p>
            <a:pPr algn="just">
              <a:spcAft>
                <a:spcPts val="200"/>
              </a:spcAft>
            </a:pPr>
            <a:r>
              <a:rPr lang="en-US" sz="1100" dirty="0"/>
              <a:t>Promote your message, Satellite Symposium or Dedicated Exhibitor Page on the </a:t>
            </a:r>
            <a:r>
              <a:rPr lang="en-US" sz="1100" b="1" dirty="0">
                <a:solidFill>
                  <a:srgbClr val="AE1022"/>
                </a:solidFill>
              </a:rPr>
              <a:t>EHRA 2023 </a:t>
            </a:r>
            <a:r>
              <a:rPr lang="en-US" sz="1100" dirty="0"/>
              <a:t>Exhibition Section Dynamic Banner. This sliding banner will rotate every 7 seconds in a pre-determined order and will include 4 sponsors. Price is valid for 3 days and sponsors can use a different banner for each day. This item is limited to 2 banners per sponsor. </a:t>
            </a:r>
          </a:p>
          <a:p>
            <a:pPr>
              <a:spcAft>
                <a:spcPts val="200"/>
              </a:spcAft>
            </a:pPr>
            <a:endParaRPr lang="en-US" sz="1100" b="1" dirty="0">
              <a:latin typeface="+mn-lt"/>
            </a:endParaRPr>
          </a:p>
          <a:p>
            <a:pPr>
              <a:spcAft>
                <a:spcPts val="200"/>
              </a:spcAft>
            </a:pPr>
            <a:r>
              <a:rPr lang="en-US" sz="1100" b="1" dirty="0">
                <a:latin typeface="+mn-lt"/>
              </a:rPr>
              <a:t>Elements to be provided by the Sponsor:</a:t>
            </a:r>
          </a:p>
          <a:p>
            <a:pPr marL="285750" indent="-285750">
              <a:spcAft>
                <a:spcPts val="200"/>
              </a:spcAft>
              <a:buFont typeface="Arial" panose="020B0604020202020204" pitchFamily="34" charset="0"/>
              <a:buChar char="•"/>
            </a:pPr>
            <a:r>
              <a:rPr lang="en-US" sz="1100" dirty="0">
                <a:latin typeface="+mn-lt"/>
              </a:rPr>
              <a:t>1 banner visual for desktop: </a:t>
            </a:r>
          </a:p>
          <a:p>
            <a:pPr>
              <a:spcAft>
                <a:spcPts val="200"/>
              </a:spcAft>
            </a:pPr>
            <a:r>
              <a:rPr lang="en-US" sz="1100" dirty="0">
                <a:latin typeface="+mn-lt"/>
              </a:rPr>
              <a:t>Format: JPG / PNG / GIF - </a:t>
            </a:r>
            <a:r>
              <a:rPr lang="en-US" sz="1100" dirty="0"/>
              <a:t>Maximum size: </a:t>
            </a:r>
            <a:r>
              <a:rPr lang="en-US" sz="1100" dirty="0">
                <a:latin typeface="+mn-lt"/>
              </a:rPr>
              <a:t>970px * 90px, 72 dpi</a:t>
            </a:r>
          </a:p>
          <a:p>
            <a:pPr marL="285750" indent="-285750">
              <a:spcAft>
                <a:spcPts val="200"/>
              </a:spcAft>
              <a:buFont typeface="Arial" panose="020B0604020202020204" pitchFamily="34" charset="0"/>
              <a:buChar char="•"/>
            </a:pPr>
            <a:r>
              <a:rPr lang="en-US" sz="1100" dirty="0">
                <a:latin typeface="+mn-lt"/>
              </a:rPr>
              <a:t>Hyperlink chosen – Dedicated Exhibitor Page or </a:t>
            </a:r>
            <a:r>
              <a:rPr lang="en-US" sz="1100" dirty="0"/>
              <a:t>the Satellite Symposium Online Page only</a:t>
            </a:r>
          </a:p>
          <a:p>
            <a:pPr>
              <a:spcAft>
                <a:spcPts val="200"/>
              </a:spcAft>
            </a:pPr>
            <a:endParaRPr lang="en-US" sz="1100" dirty="0">
              <a:latin typeface="+mn-lt"/>
            </a:endParaRPr>
          </a:p>
          <a:p>
            <a:pPr>
              <a:spcAft>
                <a:spcPts val="200"/>
              </a:spcAft>
            </a:pPr>
            <a:r>
              <a:rPr lang="en-US" sz="1100" b="1" dirty="0">
                <a:latin typeface="+mn-lt"/>
              </a:rPr>
              <a:t>Mandatory rules to follow: </a:t>
            </a:r>
          </a:p>
          <a:p>
            <a:pPr marL="285750" indent="-285750" algn="just">
              <a:spcAft>
                <a:spcPts val="200"/>
              </a:spcAft>
              <a:buFont typeface="Arial" panose="020B0604020202020204" pitchFamily="34" charset="0"/>
              <a:buChar char="•"/>
            </a:pPr>
            <a:r>
              <a:rPr lang="en-US" sz="1100" dirty="0">
                <a:latin typeface="+mn-lt"/>
              </a:rPr>
              <a:t>Hyperlinks to an external website or virtual booth are not permitted, however a</a:t>
            </a:r>
            <a:r>
              <a:rPr lang="en-US" sz="1100" dirty="0"/>
              <a:t> hyperlink to your Dedicated Exhibitor Page or the Satellite Symposium Online Page is permitted.</a:t>
            </a:r>
          </a:p>
          <a:p>
            <a:pPr marL="285750" indent="-285750">
              <a:spcAft>
                <a:spcPts val="200"/>
              </a:spcAft>
              <a:buFont typeface="Arial" panose="020B0604020202020204" pitchFamily="34" charset="0"/>
              <a:buChar char="•"/>
            </a:pPr>
            <a:r>
              <a:rPr lang="en-US" sz="1100" dirty="0"/>
              <a:t>Product advertising permitted</a:t>
            </a:r>
            <a:endParaRPr lang="en-US" sz="1100" dirty="0">
              <a:latin typeface="+mn-lt"/>
            </a:endParaRPr>
          </a:p>
          <a:p>
            <a:pPr marL="285750" indent="-285750">
              <a:spcAft>
                <a:spcPts val="200"/>
              </a:spcAft>
              <a:buFont typeface="Arial" panose="020B0604020202020204" pitchFamily="34" charset="0"/>
              <a:buChar char="•"/>
            </a:pPr>
            <a:r>
              <a:rPr lang="en-US" sz="1100" dirty="0">
                <a:latin typeface="+mn-lt"/>
              </a:rPr>
              <a:t>If a Satellite Symposium is promoted, use the exact wording “Satellite Symposium” with both “S” in capital letters. All other wording will not be validated by ESC. </a:t>
            </a:r>
          </a:p>
          <a:p>
            <a:pPr marL="285750" indent="-285750">
              <a:spcAft>
                <a:spcPts val="200"/>
              </a:spcAft>
              <a:buFont typeface="Arial" panose="020B0604020202020204" pitchFamily="34" charset="0"/>
              <a:buChar char="•"/>
            </a:pPr>
            <a:r>
              <a:rPr lang="en-US" sz="1100" dirty="0">
                <a:latin typeface="+mn-lt"/>
              </a:rPr>
              <a:t>To mention the Congress, Sponsor can use the Official pictogram of the Congress available on the </a:t>
            </a:r>
            <a:r>
              <a:rPr lang="en-US" sz="1100" dirty="0">
                <a:latin typeface="+mn-lt"/>
                <a:hlinkClick r:id="rId2"/>
              </a:rPr>
              <a:t>ESC Industry Portal</a:t>
            </a:r>
            <a:r>
              <a:rPr lang="en-US" sz="1100" dirty="0"/>
              <a:t> or use the exact wording “EHRA 2023”</a:t>
            </a:r>
          </a:p>
          <a:p>
            <a:pPr marL="285750" indent="-285750">
              <a:spcAft>
                <a:spcPts val="200"/>
              </a:spcAft>
              <a:buFont typeface="Arial" panose="020B0604020202020204" pitchFamily="34" charset="0"/>
              <a:buChar char="•"/>
            </a:pPr>
            <a:endParaRPr lang="en-US" sz="1100" dirty="0">
              <a:latin typeface="+mn-lt"/>
            </a:endParaRPr>
          </a:p>
          <a:p>
            <a:pPr algn="just">
              <a:spcAft>
                <a:spcPts val="200"/>
              </a:spcAft>
            </a:pPr>
            <a:r>
              <a:rPr lang="en-US" sz="1100" b="1" dirty="0"/>
              <a:t>Note: </a:t>
            </a:r>
            <a:r>
              <a:rPr lang="en-US" sz="1100" dirty="0">
                <a:latin typeface="+mn-lt"/>
              </a:rPr>
              <a:t>The carousel does not start on a random banner but rather is dependent on the position that was chosen by the Sponsor, meaning that “Position 1” will always be shown during the first 7 seconds of the 28 seconds carousel, while “Position 4” will always appear during the last 7 seconds.</a:t>
            </a:r>
          </a:p>
          <a:p>
            <a:pPr>
              <a:spcAft>
                <a:spcPts val="200"/>
              </a:spcAft>
            </a:pPr>
            <a:endParaRPr lang="en-US" sz="1100" b="1" dirty="0">
              <a:latin typeface="+mn-lt"/>
            </a:endParaRPr>
          </a:p>
        </p:txBody>
      </p:sp>
      <p:pic>
        <p:nvPicPr>
          <p:cNvPr id="6" name="Picture 5" descr="Graphical user interface, application">
            <a:extLst>
              <a:ext uri="{FF2B5EF4-FFF2-40B4-BE49-F238E27FC236}">
                <a16:creationId xmlns:a16="http://schemas.microsoft.com/office/drawing/2014/main" id="{234C46E3-650A-4B3E-C3C3-DE7007D303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0113"/>
          <a:stretch/>
        </p:blipFill>
        <p:spPr bwMode="auto">
          <a:xfrm>
            <a:off x="6982576" y="2220143"/>
            <a:ext cx="4798278" cy="2574954"/>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nvGrpSpPr>
          <p:cNvPr id="12" name="Group 11">
            <a:extLst>
              <a:ext uri="{FF2B5EF4-FFF2-40B4-BE49-F238E27FC236}">
                <a16:creationId xmlns:a16="http://schemas.microsoft.com/office/drawing/2014/main" id="{EE7D5B75-8A0E-DACC-40EB-F15FBD329496}"/>
              </a:ext>
            </a:extLst>
          </p:cNvPr>
          <p:cNvGrpSpPr/>
          <p:nvPr/>
        </p:nvGrpSpPr>
        <p:grpSpPr>
          <a:xfrm>
            <a:off x="9701762" y="1531044"/>
            <a:ext cx="1947314" cy="1328610"/>
            <a:chOff x="9576534" y="821290"/>
            <a:chExt cx="1947314" cy="1328610"/>
          </a:xfrm>
        </p:grpSpPr>
        <p:sp>
          <p:nvSpPr>
            <p:cNvPr id="4" name="TextBox 3">
              <a:extLst>
                <a:ext uri="{FF2B5EF4-FFF2-40B4-BE49-F238E27FC236}">
                  <a16:creationId xmlns:a16="http://schemas.microsoft.com/office/drawing/2014/main" id="{0C4F26D1-1490-6731-9B7F-9C08759D56D6}"/>
                </a:ext>
              </a:extLst>
            </p:cNvPr>
            <p:cNvSpPr txBox="1"/>
            <p:nvPr/>
          </p:nvSpPr>
          <p:spPr>
            <a:xfrm>
              <a:off x="9576534" y="821290"/>
              <a:ext cx="1947314" cy="430887"/>
            </a:xfrm>
            <a:prstGeom prst="rect">
              <a:avLst/>
            </a:prstGeom>
            <a:noFill/>
          </p:spPr>
          <p:txBody>
            <a:bodyPr wrap="square" rtlCol="0">
              <a:spAutoFit/>
            </a:bodyPr>
            <a:lstStyle/>
            <a:p>
              <a:pPr algn="ctr"/>
              <a:r>
                <a:rPr lang="en-US" sz="1100" dirty="0">
                  <a:latin typeface="+mn-lt"/>
                </a:rPr>
                <a:t>Location of the Exhibition Section Dynamic Banner</a:t>
              </a:r>
            </a:p>
          </p:txBody>
        </p:sp>
        <p:cxnSp>
          <p:nvCxnSpPr>
            <p:cNvPr id="5" name="Straight Arrow Connector 4">
              <a:extLst>
                <a:ext uri="{FF2B5EF4-FFF2-40B4-BE49-F238E27FC236}">
                  <a16:creationId xmlns:a16="http://schemas.microsoft.com/office/drawing/2014/main" id="{A4D27B30-2AC7-6E7A-6228-09632AFEE318}"/>
                </a:ext>
              </a:extLst>
            </p:cNvPr>
            <p:cNvCxnSpPr>
              <a:cxnSpLocks/>
            </p:cNvCxnSpPr>
            <p:nvPr/>
          </p:nvCxnSpPr>
          <p:spPr>
            <a:xfrm flipH="1">
              <a:off x="9688159" y="1277564"/>
              <a:ext cx="862032" cy="87233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ardrop 2">
            <a:hlinkClick r:id="rId4" action="ppaction://hlinksldjump"/>
            <a:extLst>
              <a:ext uri="{FF2B5EF4-FFF2-40B4-BE49-F238E27FC236}">
                <a16:creationId xmlns:a16="http://schemas.microsoft.com/office/drawing/2014/main" id="{3FCD1016-4E2F-02A0-55FB-4C150E3BA457}"/>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1484150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SESSION VIDEO PAGE STATIC BANNER </a:t>
            </a:r>
            <a:br>
              <a:rPr lang="en-US" sz="1600" dirty="0">
                <a:solidFill>
                  <a:schemeClr val="bg1"/>
                </a:solidFill>
                <a:latin typeface="+mn-lt"/>
              </a:rPr>
            </a:br>
            <a:r>
              <a:rPr lang="en-US" sz="1200" i="1" dirty="0">
                <a:solidFill>
                  <a:schemeClr val="bg1"/>
                </a:solidFill>
              </a:rPr>
              <a:t>No p</a:t>
            </a:r>
            <a:r>
              <a:rPr lang="en-US" sz="1200" i="1" dirty="0">
                <a:solidFill>
                  <a:schemeClr val="bg1"/>
                </a:solidFill>
                <a:effectLst/>
                <a:latin typeface="+mn-lt"/>
                <a:ea typeface="Calibri" panose="020F0502020204030204" pitchFamily="34" charset="0"/>
              </a:rPr>
              <a:t>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p:txBody>
      </p:sp>
      <p:sp>
        <p:nvSpPr>
          <p:cNvPr id="37" name="TextBox 36">
            <a:extLst>
              <a:ext uri="{FF2B5EF4-FFF2-40B4-BE49-F238E27FC236}">
                <a16:creationId xmlns:a16="http://schemas.microsoft.com/office/drawing/2014/main" id="{F566992B-4EC9-A36A-32E8-6703E7E63800}"/>
              </a:ext>
            </a:extLst>
          </p:cNvPr>
          <p:cNvSpPr txBox="1"/>
          <p:nvPr/>
        </p:nvSpPr>
        <p:spPr>
          <a:xfrm>
            <a:off x="542923" y="5650120"/>
            <a:ext cx="5943601" cy="261610"/>
          </a:xfrm>
          <a:prstGeom prst="rect">
            <a:avLst/>
          </a:prstGeom>
          <a:noFill/>
        </p:spPr>
        <p:txBody>
          <a:bodyPr wrap="square" rtlCol="0">
            <a:spAutoFit/>
          </a:bodyPr>
          <a:lstStyle/>
          <a:p>
            <a:pPr>
              <a:spcAft>
                <a:spcPts val="200"/>
              </a:spcAft>
            </a:pPr>
            <a:r>
              <a:rPr lang="en-US" sz="1100" b="1" i="1" dirty="0">
                <a:solidFill>
                  <a:srgbClr val="AE1022"/>
                </a:solidFill>
              </a:rPr>
              <a:t>Should those rules are not strictly followed, elements will not be validated.</a:t>
            </a:r>
            <a:endParaRPr lang="en-US" sz="1100" i="1" dirty="0">
              <a:solidFill>
                <a:srgbClr val="AE1022"/>
              </a:solidFill>
              <a:latin typeface="+mn-lt"/>
            </a:endParaRPr>
          </a:p>
        </p:txBody>
      </p:sp>
      <p:sp>
        <p:nvSpPr>
          <p:cNvPr id="2" name="TextBox 1">
            <a:extLst>
              <a:ext uri="{FF2B5EF4-FFF2-40B4-BE49-F238E27FC236}">
                <a16:creationId xmlns:a16="http://schemas.microsoft.com/office/drawing/2014/main" id="{289FC2B4-AD3E-A022-A990-80A2F3212FF9}"/>
              </a:ext>
            </a:extLst>
          </p:cNvPr>
          <p:cNvSpPr txBox="1"/>
          <p:nvPr/>
        </p:nvSpPr>
        <p:spPr>
          <a:xfrm>
            <a:off x="542924" y="1531044"/>
            <a:ext cx="5943601" cy="4119076"/>
          </a:xfrm>
          <a:prstGeom prst="rect">
            <a:avLst/>
          </a:prstGeom>
          <a:noFill/>
        </p:spPr>
        <p:txBody>
          <a:bodyPr wrap="square" rtlCol="0">
            <a:spAutoFit/>
          </a:bodyPr>
          <a:lstStyle/>
          <a:p>
            <a:pPr algn="just">
              <a:spcAft>
                <a:spcPts val="200"/>
              </a:spcAft>
            </a:pPr>
            <a:r>
              <a:rPr lang="en-US" sz="1200" dirty="0"/>
              <a:t>Promote one of your Satellite Symposium or your Dedicated Exhibitor Page during your Satellite Symposium. Price is valid for 1 session. </a:t>
            </a:r>
          </a:p>
          <a:p>
            <a:pPr algn="just">
              <a:spcAft>
                <a:spcPts val="200"/>
              </a:spcAft>
            </a:pPr>
            <a:endParaRPr lang="en-US" sz="1200" dirty="0">
              <a:latin typeface="Calibri" panose="020F0502020204030204" pitchFamily="34" charset="0"/>
              <a:ea typeface="Calibri" panose="020F0502020204030204" pitchFamily="34" charset="0"/>
            </a:endParaRPr>
          </a:p>
          <a:p>
            <a:pPr algn="just">
              <a:spcAft>
                <a:spcPts val="200"/>
              </a:spcAft>
            </a:pPr>
            <a:r>
              <a:rPr lang="en-US" sz="1200" dirty="0">
                <a:effectLst/>
                <a:latin typeface="Calibri" panose="020F0502020204030204" pitchFamily="34" charset="0"/>
                <a:ea typeface="Calibri" panose="020F0502020204030204" pitchFamily="34" charset="0"/>
              </a:rPr>
              <a:t>This banner will be visible during the Satellite Symposium of your choice and can be linked to the Dedicated Exhibitor Page or to the promoted Satellite Symposium online page.</a:t>
            </a:r>
            <a:endParaRPr lang="en-US" sz="1200" b="1" dirty="0">
              <a:latin typeface="+mn-lt"/>
            </a:endParaRPr>
          </a:p>
          <a:p>
            <a:pPr>
              <a:spcAft>
                <a:spcPts val="200"/>
              </a:spcAft>
            </a:pPr>
            <a:endParaRPr lang="en-US" sz="1200" b="1" dirty="0"/>
          </a:p>
          <a:p>
            <a:pPr>
              <a:spcAft>
                <a:spcPts val="200"/>
              </a:spcAft>
            </a:pPr>
            <a:r>
              <a:rPr lang="en-US" sz="1200" b="1" dirty="0">
                <a:latin typeface="+mn-lt"/>
              </a:rPr>
              <a:t>Elements to be provided by the Sponsor:</a:t>
            </a:r>
          </a:p>
          <a:p>
            <a:pPr marL="285750" indent="-285750">
              <a:spcAft>
                <a:spcPts val="200"/>
              </a:spcAft>
              <a:buFont typeface="Arial" panose="020B0604020202020204" pitchFamily="34" charset="0"/>
              <a:buChar char="•"/>
            </a:pPr>
            <a:r>
              <a:rPr lang="en-US" sz="1200" dirty="0">
                <a:latin typeface="+mn-lt"/>
              </a:rPr>
              <a:t>1 banner visual for desktop: </a:t>
            </a:r>
          </a:p>
          <a:p>
            <a:pPr>
              <a:spcAft>
                <a:spcPts val="200"/>
              </a:spcAft>
            </a:pPr>
            <a:r>
              <a:rPr lang="en-US" sz="1200" dirty="0">
                <a:latin typeface="+mn-lt"/>
              </a:rPr>
              <a:t>Format: JPG / PNG / GIF - </a:t>
            </a:r>
            <a:r>
              <a:rPr lang="en-US" sz="1200" dirty="0"/>
              <a:t>Maximum size: </a:t>
            </a:r>
            <a:r>
              <a:rPr lang="en-US" sz="1200" dirty="0">
                <a:latin typeface="+mn-lt"/>
              </a:rPr>
              <a:t>970px * 90px, 72 dpi</a:t>
            </a:r>
          </a:p>
          <a:p>
            <a:pPr marL="285750" indent="-285750">
              <a:spcAft>
                <a:spcPts val="200"/>
              </a:spcAft>
              <a:buFont typeface="Arial" panose="020B0604020202020204" pitchFamily="34" charset="0"/>
              <a:buChar char="•"/>
            </a:pPr>
            <a:r>
              <a:rPr lang="en-US" sz="1200" dirty="0">
                <a:latin typeface="+mn-lt"/>
              </a:rPr>
              <a:t>Hyperlink chosen :Dedicated Exhibitor Page or </a:t>
            </a:r>
            <a:r>
              <a:rPr lang="en-US" sz="1200" dirty="0"/>
              <a:t>the Satellite Symposium Online Page only</a:t>
            </a:r>
          </a:p>
          <a:p>
            <a:pPr marL="285750" indent="-285750">
              <a:spcAft>
                <a:spcPts val="200"/>
              </a:spcAft>
              <a:buFont typeface="Arial" panose="020B0604020202020204" pitchFamily="34" charset="0"/>
              <a:buChar char="•"/>
            </a:pPr>
            <a:endParaRPr lang="en-US" sz="1200" dirty="0">
              <a:latin typeface="+mn-lt"/>
            </a:endParaRPr>
          </a:p>
          <a:p>
            <a:pPr>
              <a:spcAft>
                <a:spcPts val="200"/>
              </a:spcAft>
            </a:pPr>
            <a:r>
              <a:rPr lang="en-US" sz="1200" b="1" dirty="0">
                <a:latin typeface="+mn-lt"/>
              </a:rPr>
              <a:t>Mandatory rules to follow: </a:t>
            </a:r>
          </a:p>
          <a:p>
            <a:pPr marL="285750" indent="-285750" algn="just">
              <a:spcAft>
                <a:spcPts val="200"/>
              </a:spcAft>
              <a:buFont typeface="Arial" panose="020B0604020202020204" pitchFamily="34" charset="0"/>
              <a:buChar char="•"/>
            </a:pPr>
            <a:r>
              <a:rPr lang="en-US" sz="1200" dirty="0">
                <a:latin typeface="+mn-lt"/>
              </a:rPr>
              <a:t>Hyperlinks to an external website or virtual booth are not permitted, however a</a:t>
            </a:r>
            <a:r>
              <a:rPr lang="en-US" sz="1200" dirty="0"/>
              <a:t> hyperlink to your Dedicated Exhibitor Page or the Satellite Symposium online page is permitted.</a:t>
            </a:r>
          </a:p>
          <a:p>
            <a:pPr marL="285750" indent="-285750">
              <a:spcAft>
                <a:spcPts val="200"/>
              </a:spcAft>
              <a:buFont typeface="Arial" panose="020B0604020202020204" pitchFamily="34" charset="0"/>
              <a:buChar char="•"/>
            </a:pPr>
            <a:r>
              <a:rPr lang="en-US" sz="1200" dirty="0">
                <a:latin typeface="+mn-lt"/>
              </a:rPr>
              <a:t>If a Satellite Symposium is promoted, use the exact wording “Satellite Symposium” with both “S” in capital letters. All other wording will not be validated by ESC. </a:t>
            </a:r>
          </a:p>
          <a:p>
            <a:pPr marL="285750" indent="-285750">
              <a:spcAft>
                <a:spcPts val="200"/>
              </a:spcAft>
              <a:buFont typeface="Arial" panose="020B0604020202020204" pitchFamily="34" charset="0"/>
              <a:buChar char="•"/>
            </a:pPr>
            <a:r>
              <a:rPr lang="en-US" sz="1200" dirty="0">
                <a:latin typeface="+mn-lt"/>
              </a:rPr>
              <a:t>To mention the Congress, Sponsor can use the Official pictogram of the Congress available on the </a:t>
            </a:r>
            <a:r>
              <a:rPr lang="en-US" sz="1200" dirty="0">
                <a:latin typeface="+mn-lt"/>
                <a:hlinkClick r:id="rId2"/>
              </a:rPr>
              <a:t>ESC Industry Portal</a:t>
            </a:r>
            <a:r>
              <a:rPr lang="en-US" sz="1200" dirty="0"/>
              <a:t> or use the exact wording “EHRA 2023”</a:t>
            </a:r>
          </a:p>
          <a:p>
            <a:pPr marL="285750" indent="-285750">
              <a:spcAft>
                <a:spcPts val="200"/>
              </a:spcAft>
              <a:buFont typeface="Arial" panose="020B0604020202020204" pitchFamily="34" charset="0"/>
              <a:buChar char="•"/>
            </a:pPr>
            <a:endParaRPr lang="en-US" sz="1200" dirty="0">
              <a:latin typeface="+mn-lt"/>
            </a:endParaRPr>
          </a:p>
        </p:txBody>
      </p:sp>
      <p:grpSp>
        <p:nvGrpSpPr>
          <p:cNvPr id="7" name="Group 6">
            <a:extLst>
              <a:ext uri="{FF2B5EF4-FFF2-40B4-BE49-F238E27FC236}">
                <a16:creationId xmlns:a16="http://schemas.microsoft.com/office/drawing/2014/main" id="{F230E8DF-45D8-36E1-048E-DE3ABB2D7F46}"/>
              </a:ext>
            </a:extLst>
          </p:cNvPr>
          <p:cNvGrpSpPr/>
          <p:nvPr/>
        </p:nvGrpSpPr>
        <p:grpSpPr>
          <a:xfrm>
            <a:off x="6858000" y="1128548"/>
            <a:ext cx="4791076" cy="4652377"/>
            <a:chOff x="6858000" y="1531044"/>
            <a:chExt cx="4791076" cy="4652377"/>
          </a:xfrm>
        </p:grpSpPr>
        <p:pic>
          <p:nvPicPr>
            <p:cNvPr id="3" name="Picture 2" descr="Graphical user interface, website&#10;&#10;Description automatically generated">
              <a:extLst>
                <a:ext uri="{FF2B5EF4-FFF2-40B4-BE49-F238E27FC236}">
                  <a16:creationId xmlns:a16="http://schemas.microsoft.com/office/drawing/2014/main" id="{30468CAE-B35C-A197-9CC3-D12D576AC2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6750"/>
            <a:stretch/>
          </p:blipFill>
          <p:spPr bwMode="auto">
            <a:xfrm>
              <a:off x="6858000" y="2531282"/>
              <a:ext cx="4791076" cy="3652139"/>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nvGrpSpPr>
            <p:cNvPr id="12" name="Group 11">
              <a:extLst>
                <a:ext uri="{FF2B5EF4-FFF2-40B4-BE49-F238E27FC236}">
                  <a16:creationId xmlns:a16="http://schemas.microsoft.com/office/drawing/2014/main" id="{EE7D5B75-8A0E-DACC-40EB-F15FBD329496}"/>
                </a:ext>
              </a:extLst>
            </p:cNvPr>
            <p:cNvGrpSpPr/>
            <p:nvPr/>
          </p:nvGrpSpPr>
          <p:grpSpPr>
            <a:xfrm>
              <a:off x="9701762" y="1531044"/>
              <a:ext cx="1947314" cy="1328610"/>
              <a:chOff x="9576534" y="821290"/>
              <a:chExt cx="1947314" cy="1328610"/>
            </a:xfrm>
          </p:grpSpPr>
          <p:sp>
            <p:nvSpPr>
              <p:cNvPr id="4" name="TextBox 3">
                <a:extLst>
                  <a:ext uri="{FF2B5EF4-FFF2-40B4-BE49-F238E27FC236}">
                    <a16:creationId xmlns:a16="http://schemas.microsoft.com/office/drawing/2014/main" id="{0C4F26D1-1490-6731-9B7F-9C08759D56D6}"/>
                  </a:ext>
                </a:extLst>
              </p:cNvPr>
              <p:cNvSpPr txBox="1"/>
              <p:nvPr/>
            </p:nvSpPr>
            <p:spPr>
              <a:xfrm>
                <a:off x="9576534" y="821290"/>
                <a:ext cx="1947314" cy="430887"/>
              </a:xfrm>
              <a:prstGeom prst="rect">
                <a:avLst/>
              </a:prstGeom>
              <a:noFill/>
            </p:spPr>
            <p:txBody>
              <a:bodyPr wrap="square" rtlCol="0">
                <a:spAutoFit/>
              </a:bodyPr>
              <a:lstStyle/>
              <a:p>
                <a:pPr algn="ctr"/>
                <a:r>
                  <a:rPr lang="en-US" sz="1100" dirty="0">
                    <a:latin typeface="+mn-lt"/>
                  </a:rPr>
                  <a:t>Location of the Session Video Page Static Banner</a:t>
                </a:r>
              </a:p>
            </p:txBody>
          </p:sp>
          <p:cxnSp>
            <p:nvCxnSpPr>
              <p:cNvPr id="5" name="Straight Arrow Connector 4">
                <a:extLst>
                  <a:ext uri="{FF2B5EF4-FFF2-40B4-BE49-F238E27FC236}">
                    <a16:creationId xmlns:a16="http://schemas.microsoft.com/office/drawing/2014/main" id="{A4D27B30-2AC7-6E7A-6228-09632AFEE318}"/>
                  </a:ext>
                </a:extLst>
              </p:cNvPr>
              <p:cNvCxnSpPr>
                <a:cxnSpLocks/>
              </p:cNvCxnSpPr>
              <p:nvPr/>
            </p:nvCxnSpPr>
            <p:spPr>
              <a:xfrm flipH="1">
                <a:off x="9688159" y="1277564"/>
                <a:ext cx="862032" cy="872336"/>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6" name="Teardrop 5">
            <a:hlinkClick r:id="rId4" action="ppaction://hlinksldjump"/>
            <a:extLst>
              <a:ext uri="{FF2B5EF4-FFF2-40B4-BE49-F238E27FC236}">
                <a16:creationId xmlns:a16="http://schemas.microsoft.com/office/drawing/2014/main" id="{B154150E-C669-95FB-5DCF-63034239E6A2}"/>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1454360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a:solidFill>
                  <a:schemeClr val="bg1"/>
                </a:solidFill>
              </a:rPr>
              <a:t>eDAILY</a:t>
            </a:r>
            <a:r>
              <a:rPr lang="en-US" sz="1600" b="1" dirty="0">
                <a:solidFill>
                  <a:schemeClr val="bg1"/>
                </a:solidFill>
              </a:rPr>
              <a:t> BULLETIN BANNER</a:t>
            </a:r>
            <a:br>
              <a:rPr lang="en-US" sz="1600" dirty="0">
                <a:solidFill>
                  <a:schemeClr val="bg1"/>
                </a:solidFill>
                <a:latin typeface="+mn-lt"/>
              </a:rPr>
            </a:br>
            <a:r>
              <a:rPr lang="en-US" sz="1200" i="1" dirty="0">
                <a:solidFill>
                  <a:schemeClr val="bg1"/>
                </a:solidFill>
              </a:rPr>
              <a:t>No p</a:t>
            </a:r>
            <a:r>
              <a:rPr lang="en-US" sz="1200" i="1" dirty="0">
                <a:solidFill>
                  <a:schemeClr val="bg1"/>
                </a:solidFill>
                <a:effectLst/>
                <a:latin typeface="+mn-lt"/>
                <a:ea typeface="Calibri" panose="020F0502020204030204" pitchFamily="34" charset="0"/>
              </a:rPr>
              <a:t>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p:txBody>
      </p:sp>
      <p:sp>
        <p:nvSpPr>
          <p:cNvPr id="37" name="TextBox 36">
            <a:extLst>
              <a:ext uri="{FF2B5EF4-FFF2-40B4-BE49-F238E27FC236}">
                <a16:creationId xmlns:a16="http://schemas.microsoft.com/office/drawing/2014/main" id="{F566992B-4EC9-A36A-32E8-6703E7E63800}"/>
              </a:ext>
            </a:extLst>
          </p:cNvPr>
          <p:cNvSpPr txBox="1"/>
          <p:nvPr/>
        </p:nvSpPr>
        <p:spPr>
          <a:xfrm>
            <a:off x="542923" y="5446102"/>
            <a:ext cx="5943601" cy="261610"/>
          </a:xfrm>
          <a:prstGeom prst="rect">
            <a:avLst/>
          </a:prstGeom>
          <a:noFill/>
        </p:spPr>
        <p:txBody>
          <a:bodyPr wrap="square" rtlCol="0">
            <a:spAutoFit/>
          </a:bodyPr>
          <a:lstStyle/>
          <a:p>
            <a:pPr>
              <a:spcAft>
                <a:spcPts val="200"/>
              </a:spcAft>
            </a:pPr>
            <a:r>
              <a:rPr lang="en-US" sz="1100" b="1" i="1" dirty="0">
                <a:solidFill>
                  <a:srgbClr val="AE1022"/>
                </a:solidFill>
              </a:rPr>
              <a:t>Should those rules are not strictly followed, elements will not be validated.</a:t>
            </a:r>
            <a:endParaRPr lang="en-US" sz="1100" i="1" dirty="0">
              <a:solidFill>
                <a:srgbClr val="AE1022"/>
              </a:solidFill>
              <a:latin typeface="+mn-lt"/>
            </a:endParaRPr>
          </a:p>
        </p:txBody>
      </p:sp>
      <p:sp>
        <p:nvSpPr>
          <p:cNvPr id="2" name="TextBox 1">
            <a:extLst>
              <a:ext uri="{FF2B5EF4-FFF2-40B4-BE49-F238E27FC236}">
                <a16:creationId xmlns:a16="http://schemas.microsoft.com/office/drawing/2014/main" id="{289FC2B4-AD3E-A022-A990-80A2F3212FF9}"/>
              </a:ext>
            </a:extLst>
          </p:cNvPr>
          <p:cNvSpPr txBox="1"/>
          <p:nvPr/>
        </p:nvSpPr>
        <p:spPr>
          <a:xfrm>
            <a:off x="542924" y="1462612"/>
            <a:ext cx="5943601" cy="4067780"/>
          </a:xfrm>
          <a:prstGeom prst="rect">
            <a:avLst/>
          </a:prstGeom>
          <a:noFill/>
        </p:spPr>
        <p:txBody>
          <a:bodyPr wrap="square" rtlCol="0">
            <a:spAutoFit/>
          </a:bodyPr>
          <a:lstStyle/>
          <a:p>
            <a:pPr algn="just">
              <a:spcAft>
                <a:spcPts val="200"/>
              </a:spcAft>
            </a:pPr>
            <a:r>
              <a:rPr lang="en-US" sz="1200" dirty="0"/>
              <a:t>Extend your visibility and promote your Satellite Symposium or exhibition activities via our dedicated congress bulletin highlighting the most up-to-date scientific information from EHRA 2023. It will be emailed to our database of healthcare professionals with a My ESC account. Price is valid for 1 day. </a:t>
            </a:r>
          </a:p>
          <a:p>
            <a:pPr algn="just">
              <a:spcAft>
                <a:spcPts val="200"/>
              </a:spcAft>
            </a:pPr>
            <a:endParaRPr lang="en-US" sz="1200" b="1" dirty="0"/>
          </a:p>
          <a:p>
            <a:pPr>
              <a:spcAft>
                <a:spcPts val="200"/>
              </a:spcAft>
            </a:pPr>
            <a:r>
              <a:rPr lang="en-US" sz="1200" b="1" dirty="0">
                <a:latin typeface="+mn-lt"/>
              </a:rPr>
              <a:t>Elements to be provided:</a:t>
            </a:r>
          </a:p>
          <a:p>
            <a:pPr marL="285750" indent="-285750">
              <a:spcAft>
                <a:spcPts val="200"/>
              </a:spcAft>
              <a:buFont typeface="Arial" panose="020B0604020202020204" pitchFamily="34" charset="0"/>
              <a:buChar char="•"/>
            </a:pPr>
            <a:r>
              <a:rPr lang="en-US" sz="1200" dirty="0">
                <a:latin typeface="+mn-lt"/>
              </a:rPr>
              <a:t>1 banner visual: </a:t>
            </a:r>
          </a:p>
          <a:p>
            <a:pPr>
              <a:spcAft>
                <a:spcPts val="200"/>
              </a:spcAft>
            </a:pPr>
            <a:r>
              <a:rPr lang="en-US" sz="1200" dirty="0">
                <a:latin typeface="+mn-lt"/>
              </a:rPr>
              <a:t>Format: JPG / PNG - </a:t>
            </a:r>
            <a:r>
              <a:rPr lang="en-US" sz="1200" dirty="0"/>
              <a:t>Maximum size: </a:t>
            </a:r>
            <a:r>
              <a:rPr lang="en-US" sz="1200" dirty="0">
                <a:latin typeface="+mn-lt"/>
              </a:rPr>
              <a:t>600px * 150px, 72 dpi</a:t>
            </a:r>
          </a:p>
          <a:p>
            <a:pPr marL="285750" indent="-285750">
              <a:spcAft>
                <a:spcPts val="200"/>
              </a:spcAft>
              <a:buFont typeface="Arial" panose="020B0604020202020204" pitchFamily="34" charset="0"/>
              <a:buChar char="•"/>
            </a:pPr>
            <a:r>
              <a:rPr lang="en-US" sz="1200" dirty="0">
                <a:latin typeface="+mn-lt"/>
              </a:rPr>
              <a:t>Hyperlink chosen - Dedicated Exhibitor Page or </a:t>
            </a:r>
            <a:r>
              <a:rPr lang="en-US" sz="1200" dirty="0"/>
              <a:t>the Satellite Symposium Online Page only</a:t>
            </a:r>
            <a:endParaRPr lang="en-US" sz="1200" dirty="0">
              <a:highlight>
                <a:srgbClr val="FFFF00"/>
              </a:highlight>
              <a:latin typeface="+mn-lt"/>
            </a:endParaRPr>
          </a:p>
          <a:p>
            <a:pPr>
              <a:spcAft>
                <a:spcPts val="200"/>
              </a:spcAft>
            </a:pPr>
            <a:endParaRPr lang="en-US" sz="1200" dirty="0">
              <a:latin typeface="+mn-lt"/>
            </a:endParaRPr>
          </a:p>
          <a:p>
            <a:pPr>
              <a:spcAft>
                <a:spcPts val="200"/>
              </a:spcAft>
            </a:pPr>
            <a:r>
              <a:rPr lang="en-US" sz="1200" b="1" dirty="0">
                <a:latin typeface="+mn-lt"/>
              </a:rPr>
              <a:t>Mandatory rules to follow: </a:t>
            </a:r>
          </a:p>
          <a:p>
            <a:pPr marL="285750" indent="-285750" algn="just">
              <a:spcAft>
                <a:spcPts val="200"/>
              </a:spcAft>
              <a:buFont typeface="Arial" panose="020B0604020202020204" pitchFamily="34" charset="0"/>
              <a:buChar char="•"/>
            </a:pPr>
            <a:r>
              <a:rPr lang="en-US" sz="1200" dirty="0">
                <a:latin typeface="+mn-lt"/>
              </a:rPr>
              <a:t>Hyperlinks to an external website or virtual booth are not permitted, however a</a:t>
            </a:r>
            <a:r>
              <a:rPr lang="en-US" sz="1200" dirty="0"/>
              <a:t> hyperlink to your Dedicated Exhibitor Page or the Satellite Symposium online page is permitted.</a:t>
            </a:r>
          </a:p>
          <a:p>
            <a:pPr marL="285750" indent="-285750">
              <a:spcAft>
                <a:spcPts val="200"/>
              </a:spcAft>
              <a:buFont typeface="Arial" panose="020B0604020202020204" pitchFamily="34" charset="0"/>
              <a:buChar char="•"/>
            </a:pPr>
            <a:r>
              <a:rPr lang="en-US" sz="1200" dirty="0">
                <a:latin typeface="+mn-lt"/>
              </a:rPr>
              <a:t>If a Satellite Symposium is promoted, use the exact wording “Satellite Symposium” with both “S” in capital letters. All other wording will not be validated by ESC. </a:t>
            </a:r>
          </a:p>
          <a:p>
            <a:pPr marL="285750" indent="-285750">
              <a:spcAft>
                <a:spcPts val="200"/>
              </a:spcAft>
              <a:buFont typeface="Arial" panose="020B0604020202020204" pitchFamily="34" charset="0"/>
              <a:buChar char="•"/>
            </a:pPr>
            <a:r>
              <a:rPr lang="en-US" sz="1200" dirty="0">
                <a:latin typeface="+mn-lt"/>
              </a:rPr>
              <a:t>To mention the Congress, Sponsor can use the Official pictogram of the Congress available on the </a:t>
            </a:r>
            <a:r>
              <a:rPr lang="en-US" sz="1200" dirty="0">
                <a:latin typeface="+mn-lt"/>
                <a:hlinkClick r:id="rId2"/>
              </a:rPr>
              <a:t>ESC Industry Portal</a:t>
            </a:r>
            <a:r>
              <a:rPr lang="en-US" sz="1200" dirty="0"/>
              <a:t> or use the exact wording “EHRA 2023”</a:t>
            </a:r>
          </a:p>
          <a:p>
            <a:pPr marL="285750" indent="-285750">
              <a:spcAft>
                <a:spcPts val="200"/>
              </a:spcAft>
              <a:buFont typeface="Arial" panose="020B0604020202020204" pitchFamily="34" charset="0"/>
              <a:buChar char="•"/>
            </a:pPr>
            <a:endParaRPr lang="en-US" sz="1200" dirty="0">
              <a:latin typeface="+mn-lt"/>
            </a:endParaRPr>
          </a:p>
        </p:txBody>
      </p:sp>
      <p:grpSp>
        <p:nvGrpSpPr>
          <p:cNvPr id="6" name="Group 5">
            <a:extLst>
              <a:ext uri="{FF2B5EF4-FFF2-40B4-BE49-F238E27FC236}">
                <a16:creationId xmlns:a16="http://schemas.microsoft.com/office/drawing/2014/main" id="{1441147C-5BAE-7895-2E0B-CCCDC9766C31}"/>
              </a:ext>
            </a:extLst>
          </p:cNvPr>
          <p:cNvGrpSpPr/>
          <p:nvPr/>
        </p:nvGrpSpPr>
        <p:grpSpPr>
          <a:xfrm>
            <a:off x="6346238" y="403470"/>
            <a:ext cx="4569411" cy="5909876"/>
            <a:chOff x="7079665" y="403470"/>
            <a:chExt cx="4569411" cy="5909876"/>
          </a:xfrm>
        </p:grpSpPr>
        <p:grpSp>
          <p:nvGrpSpPr>
            <p:cNvPr id="12" name="Group 11">
              <a:extLst>
                <a:ext uri="{FF2B5EF4-FFF2-40B4-BE49-F238E27FC236}">
                  <a16:creationId xmlns:a16="http://schemas.microsoft.com/office/drawing/2014/main" id="{EE7D5B75-8A0E-DACC-40EB-F15FBD329496}"/>
                </a:ext>
              </a:extLst>
            </p:cNvPr>
            <p:cNvGrpSpPr/>
            <p:nvPr/>
          </p:nvGrpSpPr>
          <p:grpSpPr>
            <a:xfrm>
              <a:off x="7079665" y="3822740"/>
              <a:ext cx="2005441" cy="834318"/>
              <a:chOff x="9977564" y="320169"/>
              <a:chExt cx="2005441" cy="834318"/>
            </a:xfrm>
          </p:grpSpPr>
          <p:sp>
            <p:nvSpPr>
              <p:cNvPr id="4" name="TextBox 3">
                <a:extLst>
                  <a:ext uri="{FF2B5EF4-FFF2-40B4-BE49-F238E27FC236}">
                    <a16:creationId xmlns:a16="http://schemas.microsoft.com/office/drawing/2014/main" id="{0C4F26D1-1490-6731-9B7F-9C08759D56D6}"/>
                  </a:ext>
                </a:extLst>
              </p:cNvPr>
              <p:cNvSpPr txBox="1"/>
              <p:nvPr/>
            </p:nvSpPr>
            <p:spPr>
              <a:xfrm>
                <a:off x="9977564" y="320169"/>
                <a:ext cx="1947314" cy="430887"/>
              </a:xfrm>
              <a:prstGeom prst="rect">
                <a:avLst/>
              </a:prstGeom>
              <a:noFill/>
            </p:spPr>
            <p:txBody>
              <a:bodyPr wrap="square" rtlCol="0">
                <a:spAutoFit/>
              </a:bodyPr>
              <a:lstStyle/>
              <a:p>
                <a:pPr algn="ctr"/>
                <a:r>
                  <a:rPr lang="en-US" sz="1100" dirty="0">
                    <a:latin typeface="+mn-lt"/>
                  </a:rPr>
                  <a:t>Location of the </a:t>
                </a:r>
              </a:p>
              <a:p>
                <a:pPr algn="ctr"/>
                <a:r>
                  <a:rPr lang="en-US" sz="1100" dirty="0" err="1">
                    <a:latin typeface="+mn-lt"/>
                  </a:rPr>
                  <a:t>eDaily</a:t>
                </a:r>
                <a:r>
                  <a:rPr lang="en-US" sz="1100" dirty="0">
                    <a:latin typeface="+mn-lt"/>
                  </a:rPr>
                  <a:t> Bulletin Banner</a:t>
                </a:r>
              </a:p>
            </p:txBody>
          </p:sp>
          <p:cxnSp>
            <p:nvCxnSpPr>
              <p:cNvPr id="5" name="Straight Arrow Connector 4">
                <a:extLst>
                  <a:ext uri="{FF2B5EF4-FFF2-40B4-BE49-F238E27FC236}">
                    <a16:creationId xmlns:a16="http://schemas.microsoft.com/office/drawing/2014/main" id="{A4D27B30-2AC7-6E7A-6228-09632AFEE318}"/>
                  </a:ext>
                </a:extLst>
              </p:cNvPr>
              <p:cNvCxnSpPr>
                <a:cxnSpLocks/>
              </p:cNvCxnSpPr>
              <p:nvPr/>
            </p:nvCxnSpPr>
            <p:spPr>
              <a:xfrm>
                <a:off x="11260851" y="844085"/>
                <a:ext cx="722154" cy="310402"/>
              </a:xfrm>
              <a:prstGeom prst="straightConnector1">
                <a:avLst/>
              </a:prstGeom>
              <a:ln>
                <a:solidFill>
                  <a:srgbClr val="AE102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C9F7D007-79AB-004E-02B3-3A81C56AFE97}"/>
                </a:ext>
              </a:extLst>
            </p:cNvPr>
            <p:cNvGrpSpPr/>
            <p:nvPr/>
          </p:nvGrpSpPr>
          <p:grpSpPr>
            <a:xfrm>
              <a:off x="9277217" y="403470"/>
              <a:ext cx="2371859" cy="5909876"/>
              <a:chOff x="7896487" y="403470"/>
              <a:chExt cx="1673614" cy="4170084"/>
            </a:xfrm>
          </p:grpSpPr>
          <p:pic>
            <p:nvPicPr>
              <p:cNvPr id="7" name="Picture 6" descr="Graphical user interface&#10;&#10;Description automatically generated">
                <a:extLst>
                  <a:ext uri="{FF2B5EF4-FFF2-40B4-BE49-F238E27FC236}">
                    <a16:creationId xmlns:a16="http://schemas.microsoft.com/office/drawing/2014/main" id="{B863D2C9-C8D7-0E98-520B-12AEFCBCC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6487" y="403470"/>
                <a:ext cx="1673614" cy="2182483"/>
              </a:xfrm>
              <a:prstGeom prst="rect">
                <a:avLst/>
              </a:prstGeom>
              <a:effectLst>
                <a:outerShdw blurRad="50800" dist="38100" dir="2700000" algn="tl" rotWithShape="0">
                  <a:prstClr val="black">
                    <a:alpha val="40000"/>
                  </a:prstClr>
                </a:outerShdw>
              </a:effectLst>
            </p:spPr>
          </p:pic>
          <p:pic>
            <p:nvPicPr>
              <p:cNvPr id="11" name="Picture 10" descr="Graphical user interface, text, application, email&#10;&#10;Description automatically generated">
                <a:extLst>
                  <a:ext uri="{FF2B5EF4-FFF2-40B4-BE49-F238E27FC236}">
                    <a16:creationId xmlns:a16="http://schemas.microsoft.com/office/drawing/2014/main" id="{CA02C002-9EE7-9670-2531-9172733053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6487" y="3017142"/>
                <a:ext cx="1673352" cy="1556412"/>
              </a:xfrm>
              <a:prstGeom prst="rect">
                <a:avLst/>
              </a:prstGeom>
              <a:effectLst>
                <a:outerShdw blurRad="50800" dist="38100" dir="2700000" algn="tl" rotWithShape="0">
                  <a:prstClr val="black">
                    <a:alpha val="40000"/>
                  </a:prstClr>
                </a:outerShdw>
              </a:effectLst>
            </p:spPr>
          </p:pic>
          <p:cxnSp>
            <p:nvCxnSpPr>
              <p:cNvPr id="14" name="Straight Arrow Connector 13">
                <a:extLst>
                  <a:ext uri="{FF2B5EF4-FFF2-40B4-BE49-F238E27FC236}">
                    <a16:creationId xmlns:a16="http://schemas.microsoft.com/office/drawing/2014/main" id="{AD828BE1-9F4E-F04E-0A0A-A9D3204A7526}"/>
                  </a:ext>
                </a:extLst>
              </p:cNvPr>
              <p:cNvCxnSpPr>
                <a:cxnSpLocks/>
              </p:cNvCxnSpPr>
              <p:nvPr/>
            </p:nvCxnSpPr>
            <p:spPr>
              <a:xfrm>
                <a:off x="7896487" y="2585953"/>
                <a:ext cx="0" cy="382218"/>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B9475C2-6416-8B5D-A822-80AB1B944270}"/>
                  </a:ext>
                </a:extLst>
              </p:cNvPr>
              <p:cNvCxnSpPr>
                <a:cxnSpLocks/>
              </p:cNvCxnSpPr>
              <p:nvPr/>
            </p:nvCxnSpPr>
            <p:spPr>
              <a:xfrm>
                <a:off x="9569839" y="2585953"/>
                <a:ext cx="0" cy="384048"/>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grpSp>
      </p:grpSp>
      <p:sp>
        <p:nvSpPr>
          <p:cNvPr id="3" name="Teardrop 2">
            <a:hlinkClick r:id="rId5" action="ppaction://hlinksldjump"/>
            <a:extLst>
              <a:ext uri="{FF2B5EF4-FFF2-40B4-BE49-F238E27FC236}">
                <a16:creationId xmlns:a16="http://schemas.microsoft.com/office/drawing/2014/main" id="{8CB07E54-C17E-3F32-1DA5-433A2B574A4F}"/>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916495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ONLINE PROGRAMME DYNAMIC BANNER</a:t>
            </a:r>
            <a:br>
              <a:rPr lang="en-US" sz="1600" dirty="0">
                <a:solidFill>
                  <a:schemeClr val="bg1"/>
                </a:solidFill>
                <a:latin typeface="+mn-lt"/>
              </a:rPr>
            </a:br>
            <a:r>
              <a:rPr lang="en-US" sz="1200" i="1" dirty="0">
                <a:solidFill>
                  <a:schemeClr val="bg1"/>
                </a:solidFill>
              </a:rPr>
              <a:t>No p</a:t>
            </a:r>
            <a:r>
              <a:rPr lang="en-US" sz="1200" i="1" dirty="0">
                <a:solidFill>
                  <a:schemeClr val="bg1"/>
                </a:solidFill>
                <a:effectLst/>
                <a:latin typeface="+mn-lt"/>
                <a:ea typeface="Calibri" panose="020F0502020204030204" pitchFamily="34" charset="0"/>
              </a:rPr>
              <a:t>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p:txBody>
      </p:sp>
      <p:sp>
        <p:nvSpPr>
          <p:cNvPr id="2" name="TextBox 1">
            <a:extLst>
              <a:ext uri="{FF2B5EF4-FFF2-40B4-BE49-F238E27FC236}">
                <a16:creationId xmlns:a16="http://schemas.microsoft.com/office/drawing/2014/main" id="{87A6ACA1-37E0-01D5-F235-444538D5123F}"/>
              </a:ext>
            </a:extLst>
          </p:cNvPr>
          <p:cNvSpPr txBox="1"/>
          <p:nvPr/>
        </p:nvSpPr>
        <p:spPr>
          <a:xfrm>
            <a:off x="542924" y="1412786"/>
            <a:ext cx="5943601" cy="3883114"/>
          </a:xfrm>
          <a:prstGeom prst="rect">
            <a:avLst/>
          </a:prstGeom>
          <a:noFill/>
        </p:spPr>
        <p:txBody>
          <a:bodyPr wrap="square" rtlCol="0">
            <a:spAutoFit/>
          </a:bodyPr>
          <a:lstStyle/>
          <a:p>
            <a:pPr algn="just">
              <a:spcAft>
                <a:spcPts val="200"/>
              </a:spcAft>
            </a:pPr>
            <a:r>
              <a:rPr lang="en-US" sz="1200" dirty="0"/>
              <a:t>Extend your visibility and promote your Satellite Symposium or exhibition activities via our dedicated congress bulletin highlighting the most up-to-date scientific information from EHRA 2023. It will be emailed to our database of healthcare professionals with a My ESC account. Price is valid for 1 day. </a:t>
            </a:r>
          </a:p>
          <a:p>
            <a:pPr algn="just">
              <a:spcAft>
                <a:spcPts val="200"/>
              </a:spcAft>
            </a:pPr>
            <a:endParaRPr lang="en-US" sz="1200" b="1" dirty="0"/>
          </a:p>
          <a:p>
            <a:pPr>
              <a:spcAft>
                <a:spcPts val="200"/>
              </a:spcAft>
            </a:pPr>
            <a:r>
              <a:rPr lang="en-US" sz="1200" b="1" dirty="0">
                <a:latin typeface="+mn-lt"/>
              </a:rPr>
              <a:t>Elements to be provided:</a:t>
            </a:r>
          </a:p>
          <a:p>
            <a:pPr marL="285750" indent="-285750">
              <a:spcAft>
                <a:spcPts val="200"/>
              </a:spcAft>
              <a:buFont typeface="Arial" panose="020B0604020202020204" pitchFamily="34" charset="0"/>
              <a:buChar char="•"/>
            </a:pPr>
            <a:r>
              <a:rPr lang="en-US" sz="1200" dirty="0">
                <a:latin typeface="+mn-lt"/>
              </a:rPr>
              <a:t>1 banner visual: </a:t>
            </a:r>
          </a:p>
          <a:p>
            <a:pPr>
              <a:spcAft>
                <a:spcPts val="200"/>
              </a:spcAft>
            </a:pPr>
            <a:r>
              <a:rPr lang="en-US" sz="1200" dirty="0">
                <a:latin typeface="+mn-lt"/>
              </a:rPr>
              <a:t>Format: JPG / PNG - </a:t>
            </a:r>
            <a:r>
              <a:rPr lang="en-US" sz="1200" dirty="0"/>
              <a:t>Maximum size: </a:t>
            </a:r>
            <a:r>
              <a:rPr lang="en-US" sz="1200" dirty="0">
                <a:latin typeface="+mn-lt"/>
              </a:rPr>
              <a:t>600px * 150px, 72 dpi</a:t>
            </a:r>
          </a:p>
          <a:p>
            <a:pPr marL="285750" indent="-285750">
              <a:spcAft>
                <a:spcPts val="200"/>
              </a:spcAft>
              <a:buFont typeface="Arial" panose="020B0604020202020204" pitchFamily="34" charset="0"/>
              <a:buChar char="•"/>
            </a:pPr>
            <a:r>
              <a:rPr lang="en-US" sz="1200" dirty="0">
                <a:latin typeface="+mn-lt"/>
              </a:rPr>
              <a:t>Hyperlink chosen Dedicated Exhibitor Page or </a:t>
            </a:r>
            <a:r>
              <a:rPr lang="en-US" sz="1200" dirty="0"/>
              <a:t>the Satellite Symposium Online Page only</a:t>
            </a:r>
            <a:endParaRPr lang="en-US" sz="1200" dirty="0">
              <a:highlight>
                <a:srgbClr val="FFFF00"/>
              </a:highlight>
              <a:latin typeface="+mn-lt"/>
            </a:endParaRPr>
          </a:p>
          <a:p>
            <a:pPr>
              <a:spcAft>
                <a:spcPts val="200"/>
              </a:spcAft>
            </a:pPr>
            <a:endParaRPr lang="en-US" sz="1200" dirty="0">
              <a:latin typeface="+mn-lt"/>
            </a:endParaRPr>
          </a:p>
          <a:p>
            <a:pPr>
              <a:spcAft>
                <a:spcPts val="200"/>
              </a:spcAft>
            </a:pPr>
            <a:r>
              <a:rPr lang="en-US" sz="1200" b="1" dirty="0">
                <a:latin typeface="+mn-lt"/>
              </a:rPr>
              <a:t>Mandatory rules to follow: </a:t>
            </a:r>
          </a:p>
          <a:p>
            <a:pPr marL="285750" indent="-285750" algn="just">
              <a:spcAft>
                <a:spcPts val="200"/>
              </a:spcAft>
              <a:buFont typeface="Arial" panose="020B0604020202020204" pitchFamily="34" charset="0"/>
              <a:buChar char="•"/>
            </a:pPr>
            <a:r>
              <a:rPr lang="en-US" sz="1200" dirty="0">
                <a:latin typeface="+mn-lt"/>
              </a:rPr>
              <a:t>Hyperlinks to an external website or virtual booth are not permitted, however a</a:t>
            </a:r>
            <a:r>
              <a:rPr lang="en-US" sz="1200" dirty="0"/>
              <a:t> hyperlink to your Dedicated Exhibitor Page or the Satellite Symposium online page is permitted.</a:t>
            </a:r>
          </a:p>
          <a:p>
            <a:pPr marL="285750" indent="-285750">
              <a:spcAft>
                <a:spcPts val="200"/>
              </a:spcAft>
              <a:buFont typeface="Arial" panose="020B0604020202020204" pitchFamily="34" charset="0"/>
              <a:buChar char="•"/>
            </a:pPr>
            <a:r>
              <a:rPr lang="en-US" sz="1200" dirty="0">
                <a:latin typeface="+mn-lt"/>
              </a:rPr>
              <a:t>If a Satellite Symposium is promoted, use the exact wording “Satellite Symposium” with both “S” in capital letters. All other wording will not be validated by ESC. </a:t>
            </a:r>
          </a:p>
          <a:p>
            <a:pPr marL="285750" indent="-285750">
              <a:spcAft>
                <a:spcPts val="200"/>
              </a:spcAft>
              <a:buFont typeface="Arial" panose="020B0604020202020204" pitchFamily="34" charset="0"/>
              <a:buChar char="•"/>
            </a:pPr>
            <a:r>
              <a:rPr lang="en-US" sz="1200" dirty="0">
                <a:latin typeface="+mn-lt"/>
              </a:rPr>
              <a:t>To mention the Congress, Sponsor can use the Official pictogram of the Congress available on the </a:t>
            </a:r>
            <a:r>
              <a:rPr lang="en-US" sz="1200" dirty="0">
                <a:latin typeface="+mn-lt"/>
                <a:hlinkClick r:id="rId2"/>
              </a:rPr>
              <a:t>ESC Industry Portal</a:t>
            </a:r>
            <a:r>
              <a:rPr lang="en-US" sz="1200" dirty="0"/>
              <a:t> or use the exact wording “EHRA 2023”</a:t>
            </a:r>
          </a:p>
          <a:p>
            <a:pPr marL="285750" indent="-285750">
              <a:spcAft>
                <a:spcPts val="200"/>
              </a:spcAft>
              <a:buFont typeface="Arial" panose="020B0604020202020204" pitchFamily="34" charset="0"/>
              <a:buChar char="•"/>
            </a:pPr>
            <a:endParaRPr lang="en-US" sz="1200" dirty="0">
              <a:latin typeface="+mn-lt"/>
            </a:endParaRPr>
          </a:p>
        </p:txBody>
      </p:sp>
      <p:pic>
        <p:nvPicPr>
          <p:cNvPr id="4" name="Picture 3">
            <a:extLst>
              <a:ext uri="{FF2B5EF4-FFF2-40B4-BE49-F238E27FC236}">
                <a16:creationId xmlns:a16="http://schemas.microsoft.com/office/drawing/2014/main" id="{54A00D74-FBEB-3AEB-B1A3-C64545CCADEB}"/>
              </a:ext>
            </a:extLst>
          </p:cNvPr>
          <p:cNvPicPr>
            <a:picLocks noChangeAspect="1"/>
          </p:cNvPicPr>
          <p:nvPr/>
        </p:nvPicPr>
        <p:blipFill>
          <a:blip r:embed="rId3"/>
          <a:stretch>
            <a:fillRect/>
          </a:stretch>
        </p:blipFill>
        <p:spPr>
          <a:xfrm>
            <a:off x="7004960" y="1562100"/>
            <a:ext cx="4571045" cy="3733800"/>
          </a:xfrm>
          <a:prstGeom prst="rect">
            <a:avLst/>
          </a:prstGeom>
          <a:effectLst>
            <a:outerShdw blurRad="50800" dist="38100" dir="2700000" algn="tl" rotWithShape="0">
              <a:prstClr val="black">
                <a:alpha val="40000"/>
              </a:prstClr>
            </a:outerShdw>
          </a:effectLst>
        </p:spPr>
      </p:pic>
      <p:sp>
        <p:nvSpPr>
          <p:cNvPr id="3" name="Teardrop 2">
            <a:hlinkClick r:id="rId4" action="ppaction://hlinksldjump"/>
            <a:extLst>
              <a:ext uri="{FF2B5EF4-FFF2-40B4-BE49-F238E27FC236}">
                <a16:creationId xmlns:a16="http://schemas.microsoft.com/office/drawing/2014/main" id="{DAA7133D-5282-3A26-26F0-18DD84228E3F}"/>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
        <p:nvSpPr>
          <p:cNvPr id="5" name="TextBox 4">
            <a:extLst>
              <a:ext uri="{FF2B5EF4-FFF2-40B4-BE49-F238E27FC236}">
                <a16:creationId xmlns:a16="http://schemas.microsoft.com/office/drawing/2014/main" id="{4ACBB99C-D8F2-FC8F-6548-E6222B2DB4F9}"/>
              </a:ext>
            </a:extLst>
          </p:cNvPr>
          <p:cNvSpPr txBox="1"/>
          <p:nvPr/>
        </p:nvSpPr>
        <p:spPr>
          <a:xfrm>
            <a:off x="542923" y="5210440"/>
            <a:ext cx="5943601" cy="261610"/>
          </a:xfrm>
          <a:prstGeom prst="rect">
            <a:avLst/>
          </a:prstGeom>
          <a:noFill/>
        </p:spPr>
        <p:txBody>
          <a:bodyPr wrap="square" rtlCol="0">
            <a:spAutoFit/>
          </a:bodyPr>
          <a:lstStyle/>
          <a:p>
            <a:pPr>
              <a:spcAft>
                <a:spcPts val="200"/>
              </a:spcAft>
            </a:pPr>
            <a:r>
              <a:rPr lang="en-US" sz="1100" b="1" i="1" dirty="0">
                <a:solidFill>
                  <a:srgbClr val="AE1022"/>
                </a:solidFill>
              </a:rPr>
              <a:t>Should those rules are not strictly followed, elements will not be validated.</a:t>
            </a:r>
            <a:endParaRPr lang="en-US" sz="1100" i="1" dirty="0">
              <a:solidFill>
                <a:srgbClr val="AE1022"/>
              </a:solidFill>
              <a:latin typeface="+mn-lt"/>
            </a:endParaRPr>
          </a:p>
        </p:txBody>
      </p:sp>
    </p:spTree>
    <p:extLst>
      <p:ext uri="{BB962C8B-B14F-4D97-AF65-F5344CB8AC3E}">
        <p14:creationId xmlns:p14="http://schemas.microsoft.com/office/powerpoint/2010/main" val="3480199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BADGE LEAD MANAGEMENT SYSTEM</a:t>
            </a:r>
            <a:endParaRPr lang="en-US" sz="1600" dirty="0">
              <a:solidFill>
                <a:schemeClr val="bg1"/>
              </a:solidFill>
            </a:endParaRPr>
          </a:p>
        </p:txBody>
      </p:sp>
      <p:sp>
        <p:nvSpPr>
          <p:cNvPr id="2" name="TextBox 1">
            <a:extLst>
              <a:ext uri="{FF2B5EF4-FFF2-40B4-BE49-F238E27FC236}">
                <a16:creationId xmlns:a16="http://schemas.microsoft.com/office/drawing/2014/main" id="{289FC2B4-AD3E-A022-A990-80A2F3212FF9}"/>
              </a:ext>
            </a:extLst>
          </p:cNvPr>
          <p:cNvSpPr txBox="1"/>
          <p:nvPr/>
        </p:nvSpPr>
        <p:spPr>
          <a:xfrm>
            <a:off x="542924" y="1531044"/>
            <a:ext cx="5943601" cy="3262432"/>
          </a:xfrm>
          <a:prstGeom prst="rect">
            <a:avLst/>
          </a:prstGeom>
          <a:noFill/>
        </p:spPr>
        <p:txBody>
          <a:bodyPr wrap="square" rtlCol="0">
            <a:spAutoFit/>
          </a:bodyPr>
          <a:lstStyle/>
          <a:p>
            <a:pPr algn="just">
              <a:spcAft>
                <a:spcPts val="200"/>
              </a:spcAft>
            </a:pPr>
            <a:r>
              <a:rPr lang="en-US" sz="1400" dirty="0">
                <a:effectLst/>
                <a:latin typeface="Calibri" panose="020F0502020204030204" pitchFamily="34" charset="0"/>
                <a:ea typeface="Calibri" panose="020F0502020204030204" pitchFamily="34" charset="0"/>
              </a:rPr>
              <a:t>Access information from </a:t>
            </a:r>
            <a:r>
              <a:rPr lang="en-US" sz="1400" b="1" dirty="0">
                <a:solidFill>
                  <a:srgbClr val="AE1022"/>
                </a:solidFill>
                <a:effectLst/>
                <a:latin typeface="Calibri" panose="020F0502020204030204" pitchFamily="34" charset="0"/>
                <a:ea typeface="Calibri" panose="020F0502020204030204" pitchFamily="34" charset="0"/>
              </a:rPr>
              <a:t>EHRA 2023 </a:t>
            </a:r>
            <a:r>
              <a:rPr lang="en-US" sz="1400" dirty="0">
                <a:effectLst/>
                <a:latin typeface="Calibri" panose="020F0502020204030204" pitchFamily="34" charset="0"/>
                <a:ea typeface="Calibri" panose="020F0502020204030204" pitchFamily="34" charset="0"/>
              </a:rPr>
              <a:t>delegate badges in real time, enabling your exhibit or symposium staff to store, edit and amend delegate data using your own hardware and software by scanning this information from the delegate badges to your database.</a:t>
            </a:r>
          </a:p>
          <a:p>
            <a:pPr algn="just">
              <a:spcAft>
                <a:spcPts val="200"/>
              </a:spcAft>
            </a:pPr>
            <a:endParaRPr lang="en-US" sz="1400" dirty="0">
              <a:effectLst/>
              <a:latin typeface="Calibri" panose="020F0502020204030204" pitchFamily="34" charset="0"/>
              <a:ea typeface="Calibri" panose="020F0502020204030204" pitchFamily="34" charset="0"/>
            </a:endParaRPr>
          </a:p>
          <a:p>
            <a:pPr algn="just">
              <a:spcAft>
                <a:spcPts val="200"/>
              </a:spcAft>
            </a:pPr>
            <a:r>
              <a:rPr lang="en-US" sz="1400" dirty="0">
                <a:effectLst/>
                <a:latin typeface="Calibri" panose="020F0502020204030204" pitchFamily="34" charset="0"/>
                <a:ea typeface="Calibri" panose="020F0502020204030204" pitchFamily="34" charset="0"/>
              </a:rPr>
              <a:t>The sponsor will implement a </a:t>
            </a:r>
            <a:r>
              <a:rPr lang="en-US" sz="1400" dirty="0" err="1">
                <a:effectLst/>
                <a:latin typeface="Calibri" panose="020F0502020204030204" pitchFamily="34" charset="0"/>
                <a:ea typeface="Calibri" panose="020F0502020204030204" pitchFamily="34" charset="0"/>
              </a:rPr>
              <a:t>programme</a:t>
            </a:r>
            <a:r>
              <a:rPr lang="en-US" sz="1400" dirty="0">
                <a:effectLst/>
                <a:latin typeface="Calibri" panose="020F0502020204030204" pitchFamily="34" charset="0"/>
                <a:ea typeface="Calibri" panose="020F0502020204030204" pitchFamily="34" charset="0"/>
              </a:rPr>
              <a:t> to use this interface in order to retrieve the delegate information during the congress period. The industry partner must conform to the technical details that will be provided by the ESC. </a:t>
            </a:r>
          </a:p>
          <a:p>
            <a:pPr algn="just">
              <a:spcAft>
                <a:spcPts val="200"/>
              </a:spcAft>
            </a:pPr>
            <a:endParaRPr lang="en-US" sz="1400" dirty="0">
              <a:effectLst/>
              <a:latin typeface="Calibri" panose="020F0502020204030204" pitchFamily="34" charset="0"/>
              <a:ea typeface="Calibri" panose="020F0502020204030204" pitchFamily="34" charset="0"/>
            </a:endParaRPr>
          </a:p>
          <a:p>
            <a:pPr algn="just">
              <a:spcAft>
                <a:spcPts val="200"/>
              </a:spcAft>
            </a:pPr>
            <a:r>
              <a:rPr lang="en-US" sz="1400" dirty="0">
                <a:effectLst/>
                <a:latin typeface="Calibri" panose="020F0502020204030204" pitchFamily="34" charset="0"/>
                <a:ea typeface="Calibri" panose="020F0502020204030204" pitchFamily="34" charset="0"/>
              </a:rPr>
              <a:t>When </a:t>
            </a:r>
            <a:r>
              <a:rPr lang="en-US" sz="1400" dirty="0">
                <a:latin typeface="Calibri" panose="020F0502020204030204" pitchFamily="34" charset="0"/>
                <a:ea typeface="Calibri" panose="020F0502020204030204" pitchFamily="34" charset="0"/>
              </a:rPr>
              <a:t>you</a:t>
            </a:r>
            <a:r>
              <a:rPr lang="en-US" sz="1400" dirty="0">
                <a:effectLst/>
                <a:latin typeface="Calibri" panose="020F0502020204030204" pitchFamily="34" charset="0"/>
                <a:ea typeface="Calibri" panose="020F0502020204030204" pitchFamily="34" charset="0"/>
              </a:rPr>
              <a:t> order a Badge Lead Management System, it orders the System only, the badge readers are not included</a:t>
            </a:r>
            <a:r>
              <a:rPr lang="en-US" sz="1400" dirty="0">
                <a:latin typeface="Calibri" panose="020F0502020204030204" pitchFamily="34" charset="0"/>
                <a:ea typeface="Calibri" panose="020F0502020204030204" pitchFamily="34" charset="0"/>
              </a:rPr>
              <a:t>. Please find the user guide </a:t>
            </a:r>
            <a:r>
              <a:rPr lang="en-US" sz="1400" dirty="0">
                <a:latin typeface="Calibri" panose="020F0502020204030204" pitchFamily="34" charset="0"/>
                <a:ea typeface="Calibri" panose="020F0502020204030204" pitchFamily="34" charset="0"/>
                <a:hlinkClick r:id="rId2"/>
              </a:rPr>
              <a:t>here. </a:t>
            </a:r>
            <a:endParaRPr lang="en-US" sz="1400" dirty="0">
              <a:latin typeface="Calibri" panose="020F0502020204030204" pitchFamily="34" charset="0"/>
              <a:ea typeface="Calibri" panose="020F0502020204030204" pitchFamily="34" charset="0"/>
            </a:endParaRPr>
          </a:p>
          <a:p>
            <a:pPr algn="just">
              <a:spcAft>
                <a:spcPts val="200"/>
              </a:spcAft>
            </a:pPr>
            <a:endParaRPr lang="en-US" sz="1400" dirty="0">
              <a:effectLst/>
              <a:latin typeface="Calibri" panose="020F0502020204030204" pitchFamily="34" charset="0"/>
              <a:ea typeface="Calibri" panose="020F0502020204030204" pitchFamily="34" charset="0"/>
            </a:endParaRPr>
          </a:p>
          <a:p>
            <a:pPr algn="just">
              <a:spcAft>
                <a:spcPts val="200"/>
              </a:spcAft>
            </a:pPr>
            <a:r>
              <a:rPr lang="en-US" sz="1400" dirty="0">
                <a:latin typeface="Calibri" panose="020F0502020204030204" pitchFamily="34" charset="0"/>
                <a:ea typeface="Calibri" panose="020F0502020204030204" pitchFamily="34" charset="0"/>
              </a:rPr>
              <a:t>Should you need help with the lead retrieval, you have to contact the official supplier directly.</a:t>
            </a:r>
            <a:endParaRPr lang="en-US" sz="1400" dirty="0">
              <a:effectLst/>
              <a:latin typeface="Calibri" panose="020F0502020204030204" pitchFamily="34" charset="0"/>
              <a:ea typeface="Calibri" panose="020F0502020204030204" pitchFamily="34" charset="0"/>
            </a:endParaRPr>
          </a:p>
        </p:txBody>
      </p:sp>
      <p:pic>
        <p:nvPicPr>
          <p:cNvPr id="8" name="Picture 7" descr="Table">
            <a:extLst>
              <a:ext uri="{FF2B5EF4-FFF2-40B4-BE49-F238E27FC236}">
                <a16:creationId xmlns:a16="http://schemas.microsoft.com/office/drawing/2014/main" id="{C8BEA146-7B71-DF12-AF11-94C428515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9647" y="1010160"/>
            <a:ext cx="2444933" cy="3175431"/>
          </a:xfrm>
          <a:prstGeom prst="rect">
            <a:avLst/>
          </a:prstGeom>
          <a:effectLst>
            <a:outerShdw blurRad="50800" dist="38100" dir="2700000" algn="tl" rotWithShape="0">
              <a:prstClr val="black">
                <a:alpha val="40000"/>
              </a:prstClr>
            </a:outerShdw>
          </a:effectLst>
        </p:spPr>
      </p:pic>
      <p:pic>
        <p:nvPicPr>
          <p:cNvPr id="10" name="Picture 9" descr="A picture containing text, person, person, standing&#10;&#10;Description automatically generated">
            <a:extLst>
              <a:ext uri="{FF2B5EF4-FFF2-40B4-BE49-F238E27FC236}">
                <a16:creationId xmlns:a16="http://schemas.microsoft.com/office/drawing/2014/main" id="{4BC6D188-B173-F9BE-5268-F2CD120A369E}"/>
              </a:ext>
            </a:extLst>
          </p:cNvPr>
          <p:cNvPicPr>
            <a:picLocks noChangeAspect="1"/>
          </p:cNvPicPr>
          <p:nvPr/>
        </p:nvPicPr>
        <p:blipFill rotWithShape="1">
          <a:blip r:embed="rId4">
            <a:extLst>
              <a:ext uri="{28A0092B-C50C-407E-A947-70E740481C1C}">
                <a14:useLocalDpi xmlns:a14="http://schemas.microsoft.com/office/drawing/2010/main" val="0"/>
              </a:ext>
            </a:extLst>
          </a:blip>
          <a:srcRect t="3652" r="3687"/>
          <a:stretch/>
        </p:blipFill>
        <p:spPr>
          <a:xfrm>
            <a:off x="7616782" y="3467100"/>
            <a:ext cx="2213018" cy="2345766"/>
          </a:xfrm>
          <a:prstGeom prst="rect">
            <a:avLst/>
          </a:prstGeom>
          <a:effectLst>
            <a:outerShdw blurRad="50800" dist="38100" dir="2700000" algn="tl" rotWithShape="0">
              <a:prstClr val="black">
                <a:alpha val="40000"/>
              </a:prstClr>
            </a:outerShdw>
          </a:effectLst>
        </p:spPr>
      </p:pic>
      <p:sp>
        <p:nvSpPr>
          <p:cNvPr id="3" name="Teardrop 2">
            <a:hlinkClick r:id="rId5" action="ppaction://hlinksldjump"/>
            <a:extLst>
              <a:ext uri="{FF2B5EF4-FFF2-40B4-BE49-F238E27FC236}">
                <a16:creationId xmlns:a16="http://schemas.microsoft.com/office/drawing/2014/main" id="{44CF1727-983D-6454-6B32-FD90F494218E}"/>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2220561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COLLECTION OF AUDIENCE LEADS AND ANALYTICS</a:t>
            </a:r>
            <a:endParaRPr lang="en-US" sz="1600" dirty="0">
              <a:solidFill>
                <a:schemeClr val="bg1"/>
              </a:solidFill>
            </a:endParaRPr>
          </a:p>
        </p:txBody>
      </p:sp>
      <p:grpSp>
        <p:nvGrpSpPr>
          <p:cNvPr id="10" name="Group 9">
            <a:extLst>
              <a:ext uri="{FF2B5EF4-FFF2-40B4-BE49-F238E27FC236}">
                <a16:creationId xmlns:a16="http://schemas.microsoft.com/office/drawing/2014/main" id="{B329C581-44A5-9EFA-CFAE-3B808B892C03}"/>
              </a:ext>
            </a:extLst>
          </p:cNvPr>
          <p:cNvGrpSpPr/>
          <p:nvPr/>
        </p:nvGrpSpPr>
        <p:grpSpPr>
          <a:xfrm>
            <a:off x="7439025" y="3024605"/>
            <a:ext cx="3762375" cy="2838450"/>
            <a:chOff x="7658101" y="266700"/>
            <a:chExt cx="3762375" cy="2838450"/>
          </a:xfrm>
        </p:grpSpPr>
        <p:pic>
          <p:nvPicPr>
            <p:cNvPr id="4" name="Graphic 3" descr="Open folder with solid fill">
              <a:extLst>
                <a:ext uri="{FF2B5EF4-FFF2-40B4-BE49-F238E27FC236}">
                  <a16:creationId xmlns:a16="http://schemas.microsoft.com/office/drawing/2014/main" id="{EDBDBFA2-A987-36C2-F3FC-24C02E2717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58101" y="266700"/>
              <a:ext cx="2838450" cy="2838450"/>
            </a:xfrm>
            <a:prstGeom prst="rect">
              <a:avLst/>
            </a:prstGeom>
            <a:effectLst>
              <a:outerShdw blurRad="50800" dist="38100" dir="2700000" algn="tl" rotWithShape="0">
                <a:prstClr val="black">
                  <a:alpha val="40000"/>
                </a:prstClr>
              </a:outerShdw>
            </a:effectLst>
          </p:spPr>
        </p:pic>
        <p:pic>
          <p:nvPicPr>
            <p:cNvPr id="8" name="Picture 7" descr="Logo&#10;&#10;Description automatically generated">
              <a:extLst>
                <a:ext uri="{FF2B5EF4-FFF2-40B4-BE49-F238E27FC236}">
                  <a16:creationId xmlns:a16="http://schemas.microsoft.com/office/drawing/2014/main" id="{565883AD-973A-2E22-4F86-35710DCB2E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5341" y="456128"/>
              <a:ext cx="2535135" cy="659531"/>
            </a:xfrm>
            <a:prstGeom prst="rect">
              <a:avLst/>
            </a:prstGeom>
            <a:effectLst>
              <a:outerShdw blurRad="50800" dist="38100" dir="2700000" algn="tl" rotWithShape="0">
                <a:prstClr val="black">
                  <a:alpha val="40000"/>
                </a:prstClr>
              </a:outerShdw>
            </a:effectLst>
          </p:spPr>
        </p:pic>
      </p:grpSp>
      <p:sp>
        <p:nvSpPr>
          <p:cNvPr id="3" name="Teardrop 2">
            <a:hlinkClick r:id="rId5" action="ppaction://hlinksldjump"/>
            <a:extLst>
              <a:ext uri="{FF2B5EF4-FFF2-40B4-BE49-F238E27FC236}">
                <a16:creationId xmlns:a16="http://schemas.microsoft.com/office/drawing/2014/main" id="{71285897-6479-749D-7FD9-5C35553F40A3}"/>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grpSp>
        <p:nvGrpSpPr>
          <p:cNvPr id="6" name="Group 5">
            <a:extLst>
              <a:ext uri="{FF2B5EF4-FFF2-40B4-BE49-F238E27FC236}">
                <a16:creationId xmlns:a16="http://schemas.microsoft.com/office/drawing/2014/main" id="{57432593-F5B2-DD8D-C67F-DBCFBBA2B78F}"/>
              </a:ext>
            </a:extLst>
          </p:cNvPr>
          <p:cNvGrpSpPr/>
          <p:nvPr/>
        </p:nvGrpSpPr>
        <p:grpSpPr>
          <a:xfrm>
            <a:off x="542924" y="1640909"/>
            <a:ext cx="5943601" cy="2159566"/>
            <a:chOff x="542924" y="1336300"/>
            <a:chExt cx="5943601" cy="2159566"/>
          </a:xfrm>
        </p:grpSpPr>
        <p:sp>
          <p:nvSpPr>
            <p:cNvPr id="2" name="TextBox 1">
              <a:extLst>
                <a:ext uri="{FF2B5EF4-FFF2-40B4-BE49-F238E27FC236}">
                  <a16:creationId xmlns:a16="http://schemas.microsoft.com/office/drawing/2014/main" id="{289FC2B4-AD3E-A022-A990-80A2F3212FF9}"/>
                </a:ext>
              </a:extLst>
            </p:cNvPr>
            <p:cNvSpPr txBox="1"/>
            <p:nvPr/>
          </p:nvSpPr>
          <p:spPr>
            <a:xfrm>
              <a:off x="542924" y="1336300"/>
              <a:ext cx="5943601" cy="2159566"/>
            </a:xfrm>
            <a:prstGeom prst="rect">
              <a:avLst/>
            </a:prstGeom>
            <a:noFill/>
          </p:spPr>
          <p:txBody>
            <a:bodyPr wrap="square" rtlCol="0">
              <a:spAutoFit/>
            </a:bodyPr>
            <a:lstStyle/>
            <a:p>
              <a:pPr algn="just">
                <a:spcAft>
                  <a:spcPts val="200"/>
                </a:spcAft>
              </a:pPr>
              <a:r>
                <a:rPr lang="en-US" sz="1400" dirty="0">
                  <a:effectLst/>
                  <a:latin typeface="Calibri" panose="020F0502020204030204" pitchFamily="34" charset="0"/>
                  <a:ea typeface="Calibri" panose="020F0502020204030204" pitchFamily="34" charset="0"/>
                </a:rPr>
                <a:t>All registered profile information and details will be shared with Sponsorship and Advertisement items’ sponsors. </a:t>
              </a:r>
            </a:p>
            <a:p>
              <a:pPr algn="just">
                <a:spcAft>
                  <a:spcPts val="200"/>
                </a:spcAft>
              </a:pPr>
              <a:endParaRPr lang="en-US" sz="1400" dirty="0">
                <a:latin typeface="Calibri" panose="020F0502020204030204" pitchFamily="34" charset="0"/>
                <a:ea typeface="Calibri" panose="020F0502020204030204" pitchFamily="34" charset="0"/>
              </a:endParaRPr>
            </a:p>
            <a:p>
              <a:pPr algn="just">
                <a:spcAft>
                  <a:spcPts val="200"/>
                </a:spcAft>
              </a:pPr>
              <a:r>
                <a:rPr lang="en-US" sz="1400" dirty="0">
                  <a:effectLst/>
                  <a:latin typeface="Calibri" panose="020F0502020204030204" pitchFamily="34" charset="0"/>
                  <a:ea typeface="Calibri" panose="020F0502020204030204" pitchFamily="34" charset="0"/>
                </a:rPr>
                <a:t>We will provide you with the following data for all individuals who consult these items: title, first name, family name, age, gender, country, state/province, email address, and profile information. </a:t>
              </a:r>
            </a:p>
            <a:p>
              <a:pPr algn="just">
                <a:spcAft>
                  <a:spcPts val="200"/>
                </a:spcAft>
              </a:pPr>
              <a:endParaRPr lang="en-US" sz="1400" dirty="0">
                <a:latin typeface="Calibri" panose="020F0502020204030204" pitchFamily="34" charset="0"/>
                <a:ea typeface="Calibri" panose="020F0502020204030204" pitchFamily="34" charset="0"/>
              </a:endParaRPr>
            </a:p>
            <a:p>
              <a:pPr algn="just">
                <a:spcAft>
                  <a:spcPts val="200"/>
                </a:spcAft>
              </a:pPr>
              <a:r>
                <a:rPr lang="en-US" sz="1400" dirty="0">
                  <a:latin typeface="Calibri" panose="020F0502020204030204" pitchFamily="34" charset="0"/>
                  <a:ea typeface="Calibri" panose="020F0502020204030204" pitchFamily="34" charset="0"/>
                </a:rPr>
                <a:t>Those </a:t>
              </a:r>
              <a:r>
                <a:rPr lang="en-US" sz="1400" dirty="0" err="1">
                  <a:latin typeface="Calibri" panose="020F0502020204030204" pitchFamily="34" charset="0"/>
                  <a:ea typeface="Calibri" panose="020F0502020204030204" pitchFamily="34" charset="0"/>
                </a:rPr>
                <a:t>datas</a:t>
              </a:r>
              <a:r>
                <a:rPr lang="en-US" sz="1400" dirty="0">
                  <a:latin typeface="Calibri" panose="020F0502020204030204" pitchFamily="34" charset="0"/>
                  <a:ea typeface="Calibri" panose="020F0502020204030204" pitchFamily="34" charset="0"/>
                </a:rPr>
                <a:t> will be uploaded in a Shared Folder via                                     </a:t>
              </a:r>
              <a:r>
                <a:rPr lang="en-US" sz="1400" dirty="0">
                  <a:effectLst/>
                  <a:latin typeface="Calibri" panose="020F0502020204030204" pitchFamily="34" charset="0"/>
                  <a:ea typeface="Calibri" panose="020F0502020204030204" pitchFamily="34" charset="0"/>
                </a:rPr>
                <a:t>within 15 days after the end of the Congress.</a:t>
              </a:r>
            </a:p>
          </p:txBody>
        </p:sp>
        <p:pic>
          <p:nvPicPr>
            <p:cNvPr id="5" name="Picture 4" descr="Logo&#10;&#10;Description automatically generated">
              <a:extLst>
                <a:ext uri="{FF2B5EF4-FFF2-40B4-BE49-F238E27FC236}">
                  <a16:creationId xmlns:a16="http://schemas.microsoft.com/office/drawing/2014/main" id="{DF1F39C1-3811-6AE0-F8F4-CAEA2BA9D6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9552" y="2894055"/>
              <a:ext cx="1292123" cy="336154"/>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3557842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 INDUSTRY SPONSORED SESSION DISPLAY SCREEN</a:t>
            </a:r>
            <a:br>
              <a:rPr lang="en-US" sz="1600" dirty="0">
                <a:solidFill>
                  <a:schemeClr val="bg1"/>
                </a:solidFill>
                <a:latin typeface="+mn-lt"/>
              </a:rPr>
            </a:br>
            <a:r>
              <a:rPr lang="en-US" sz="1200" i="1" dirty="0">
                <a:solidFill>
                  <a:schemeClr val="bg1"/>
                </a:solidFill>
              </a:rPr>
              <a:t>No trademarks, no product name or product logo will be allowed</a:t>
            </a:r>
            <a:endParaRPr lang="en-US" sz="1600" dirty="0">
              <a:solidFill>
                <a:schemeClr val="bg1"/>
              </a:solidFill>
            </a:endParaRPr>
          </a:p>
        </p:txBody>
      </p:sp>
      <p:sp>
        <p:nvSpPr>
          <p:cNvPr id="3" name="TextBox 2">
            <a:extLst>
              <a:ext uri="{FF2B5EF4-FFF2-40B4-BE49-F238E27FC236}">
                <a16:creationId xmlns:a16="http://schemas.microsoft.com/office/drawing/2014/main" id="{732D6FF3-B866-65E3-C847-E639EEBAD546}"/>
              </a:ext>
            </a:extLst>
          </p:cNvPr>
          <p:cNvSpPr txBox="1"/>
          <p:nvPr/>
        </p:nvSpPr>
        <p:spPr>
          <a:xfrm>
            <a:off x="271461" y="6404019"/>
            <a:ext cx="5943601" cy="307777"/>
          </a:xfrm>
          <a:prstGeom prst="rect">
            <a:avLst/>
          </a:prstGeom>
          <a:noFill/>
        </p:spPr>
        <p:txBody>
          <a:bodyPr wrap="square" rtlCol="0">
            <a:spAutoFit/>
          </a:bodyPr>
          <a:lstStyle/>
          <a:p>
            <a:pPr>
              <a:spcAft>
                <a:spcPts val="200"/>
              </a:spcAft>
            </a:pPr>
            <a:r>
              <a:rPr lang="en-US" sz="1400" b="1" i="1" dirty="0">
                <a:solidFill>
                  <a:srgbClr val="AE1022"/>
                </a:solidFill>
              </a:rPr>
              <a:t>Should those rules are not strictly followed, elements will not be validated.</a:t>
            </a:r>
            <a:endParaRPr lang="en-US" sz="1400" i="1" dirty="0">
              <a:solidFill>
                <a:srgbClr val="AE1022"/>
              </a:solidFill>
              <a:latin typeface="+mn-lt"/>
            </a:endParaRPr>
          </a:p>
        </p:txBody>
      </p:sp>
      <p:sp>
        <p:nvSpPr>
          <p:cNvPr id="6" name="TextBox 5">
            <a:extLst>
              <a:ext uri="{FF2B5EF4-FFF2-40B4-BE49-F238E27FC236}">
                <a16:creationId xmlns:a16="http://schemas.microsoft.com/office/drawing/2014/main" id="{7B0B9F35-9FAD-9571-EEC3-9F01C36C21A7}"/>
              </a:ext>
            </a:extLst>
          </p:cNvPr>
          <p:cNvSpPr txBox="1"/>
          <p:nvPr/>
        </p:nvSpPr>
        <p:spPr>
          <a:xfrm>
            <a:off x="542924" y="1271039"/>
            <a:ext cx="5943601" cy="4493538"/>
          </a:xfrm>
          <a:prstGeom prst="rect">
            <a:avLst/>
          </a:prstGeom>
          <a:noFill/>
        </p:spPr>
        <p:txBody>
          <a:bodyPr wrap="square" rtlCol="0">
            <a:spAutoFit/>
          </a:bodyPr>
          <a:lstStyle/>
          <a:p>
            <a:pPr>
              <a:spcAft>
                <a:spcPts val="200"/>
              </a:spcAft>
            </a:pPr>
            <a:r>
              <a:rPr lang="en-US" sz="1400" b="1" dirty="0">
                <a:latin typeface="+mn-lt"/>
              </a:rPr>
              <a:t>Elements to be provided by the Sponsor:</a:t>
            </a:r>
          </a:p>
          <a:p>
            <a:pPr marL="285750" indent="-285750">
              <a:spcAft>
                <a:spcPts val="200"/>
              </a:spcAft>
              <a:buFont typeface="Arial" panose="020B0604020202020204" pitchFamily="34" charset="0"/>
              <a:buChar char="•"/>
            </a:pPr>
            <a:r>
              <a:rPr lang="en-US" sz="1400" dirty="0">
                <a:latin typeface="+mn-lt"/>
              </a:rPr>
              <a:t>1  visual: </a:t>
            </a:r>
          </a:p>
          <a:p>
            <a:pPr>
              <a:spcAft>
                <a:spcPts val="200"/>
              </a:spcAft>
            </a:pPr>
            <a:r>
              <a:rPr lang="en-US" sz="1400" dirty="0">
                <a:highlight>
                  <a:srgbClr val="FFFF00"/>
                </a:highlight>
                <a:latin typeface="+mn-lt"/>
              </a:rPr>
              <a:t>Format: JPG </a:t>
            </a:r>
            <a:r>
              <a:rPr lang="en-US" sz="1400" dirty="0">
                <a:highlight>
                  <a:srgbClr val="FFFF00"/>
                </a:highlight>
              </a:rPr>
              <a:t>/ </a:t>
            </a:r>
            <a:r>
              <a:rPr lang="en-US" sz="1400" dirty="0" err="1">
                <a:highlight>
                  <a:srgbClr val="FFFF00"/>
                </a:highlight>
              </a:rPr>
              <a:t>Powerpoint</a:t>
            </a:r>
            <a:endParaRPr lang="en-US" sz="1400" dirty="0">
              <a:highlight>
                <a:srgbClr val="FFFF00"/>
              </a:highlight>
              <a:latin typeface="+mn-lt"/>
            </a:endParaRPr>
          </a:p>
          <a:p>
            <a:pPr>
              <a:spcAft>
                <a:spcPts val="200"/>
              </a:spcAft>
            </a:pPr>
            <a:r>
              <a:rPr lang="en-US" sz="1400" dirty="0"/>
              <a:t>Exact resolution: 1366 x 768</a:t>
            </a:r>
          </a:p>
          <a:p>
            <a:pPr>
              <a:spcAft>
                <a:spcPts val="200"/>
              </a:spcAft>
            </a:pPr>
            <a:r>
              <a:rPr lang="en-US" sz="1400" dirty="0">
                <a:latin typeface="+mn-lt"/>
              </a:rPr>
              <a:t>Format</a:t>
            </a:r>
            <a:r>
              <a:rPr lang="en-US" sz="1400" dirty="0"/>
              <a:t>: 16:0</a:t>
            </a:r>
            <a:endParaRPr lang="en-US" sz="1400" dirty="0">
              <a:latin typeface="+mn-lt"/>
            </a:endParaRPr>
          </a:p>
          <a:p>
            <a:pPr>
              <a:spcAft>
                <a:spcPts val="200"/>
              </a:spcAft>
            </a:pPr>
            <a:r>
              <a:rPr lang="en-US" sz="1400" dirty="0">
                <a:latin typeface="+mn-lt"/>
              </a:rPr>
              <a:t>Duration: 30” Presentations will run until the session has taken place during the congress </a:t>
            </a:r>
          </a:p>
          <a:p>
            <a:pPr>
              <a:spcAft>
                <a:spcPts val="200"/>
              </a:spcAft>
            </a:pPr>
            <a:endParaRPr lang="en-US" sz="1400" dirty="0">
              <a:latin typeface="+mn-lt"/>
            </a:endParaRPr>
          </a:p>
          <a:p>
            <a:pPr>
              <a:spcAft>
                <a:spcPts val="200"/>
              </a:spcAft>
            </a:pPr>
            <a:r>
              <a:rPr lang="en-US" sz="1400" b="1" dirty="0">
                <a:latin typeface="+mn-lt"/>
              </a:rPr>
              <a:t>Mandatory rules to follow: </a:t>
            </a:r>
          </a:p>
          <a:p>
            <a:pPr marL="285750" indent="-285750">
              <a:spcAft>
                <a:spcPts val="200"/>
              </a:spcAft>
              <a:buFont typeface="Arial" panose="020B0604020202020204" pitchFamily="34" charset="0"/>
              <a:buChar char="•"/>
            </a:pPr>
            <a:r>
              <a:rPr lang="en-US" sz="1400" dirty="0">
                <a:highlight>
                  <a:srgbClr val="FFFF00"/>
                </a:highlight>
              </a:rPr>
              <a:t>1 advert can promote only 1 event (Satellite Symposium or Booth activity)</a:t>
            </a:r>
          </a:p>
          <a:p>
            <a:pPr marL="285750" indent="-285750">
              <a:spcAft>
                <a:spcPts val="200"/>
              </a:spcAft>
              <a:buFont typeface="Arial" panose="020B0604020202020204" pitchFamily="34" charset="0"/>
              <a:buChar char="•"/>
            </a:pPr>
            <a:r>
              <a:rPr lang="en-US" sz="1400" dirty="0">
                <a:highlight>
                  <a:srgbClr val="FFFF00"/>
                </a:highlight>
                <a:latin typeface="+mn-lt"/>
              </a:rPr>
              <a:t>1 advert promoting 1 Satellite Symposium with reference to a booth will be considered as 1 advert.</a:t>
            </a:r>
          </a:p>
          <a:p>
            <a:pPr marL="285750" indent="-285750">
              <a:spcAft>
                <a:spcPts val="200"/>
              </a:spcAft>
              <a:buFont typeface="Arial" panose="020B0604020202020204" pitchFamily="34" charset="0"/>
              <a:buChar char="•"/>
            </a:pPr>
            <a:r>
              <a:rPr lang="en-US" sz="1400" dirty="0">
                <a:latin typeface="+mn-lt"/>
              </a:rPr>
              <a:t>If a Satellite Symposium is promoted, use the exact wording “Satellite Symposium” with both “S” in capital letters. All other wording will not be validated by ESC. </a:t>
            </a:r>
          </a:p>
          <a:p>
            <a:pPr marL="285750" indent="-285750">
              <a:spcAft>
                <a:spcPts val="200"/>
              </a:spcAft>
              <a:buFont typeface="Arial" panose="020B0604020202020204" pitchFamily="34" charset="0"/>
              <a:buChar char="•"/>
            </a:pPr>
            <a:r>
              <a:rPr lang="en-US" sz="1400" dirty="0">
                <a:latin typeface="+mn-lt"/>
              </a:rPr>
              <a:t>To mention the Congress, Sponsor can use the Official pictogram of the Congress available on the </a:t>
            </a:r>
            <a:r>
              <a:rPr lang="en-US" sz="1400" dirty="0">
                <a:latin typeface="+mn-lt"/>
                <a:hlinkClick r:id="rId2"/>
              </a:rPr>
              <a:t>ESC Industry Portal</a:t>
            </a:r>
            <a:r>
              <a:rPr lang="en-US" sz="1400" dirty="0"/>
              <a:t> or use the exact wording “EHRA 2023”</a:t>
            </a:r>
          </a:p>
          <a:p>
            <a:pPr marL="285750" indent="-285750">
              <a:spcAft>
                <a:spcPts val="200"/>
              </a:spcAft>
              <a:buFont typeface="Arial" panose="020B0604020202020204" pitchFamily="34" charset="0"/>
              <a:buChar char="•"/>
            </a:pPr>
            <a:endParaRPr lang="en-US" sz="1400" dirty="0">
              <a:latin typeface="+mn-lt"/>
            </a:endParaRPr>
          </a:p>
        </p:txBody>
      </p:sp>
      <p:sp>
        <p:nvSpPr>
          <p:cNvPr id="13" name="TextBox 12">
            <a:extLst>
              <a:ext uri="{FF2B5EF4-FFF2-40B4-BE49-F238E27FC236}">
                <a16:creationId xmlns:a16="http://schemas.microsoft.com/office/drawing/2014/main" id="{ED3B4EE3-5606-AC7B-43BA-E83B780E80FB}"/>
              </a:ext>
            </a:extLst>
          </p:cNvPr>
          <p:cNvSpPr txBox="1"/>
          <p:nvPr/>
        </p:nvSpPr>
        <p:spPr>
          <a:xfrm>
            <a:off x="6794205" y="1271039"/>
            <a:ext cx="5116918" cy="1600438"/>
          </a:xfrm>
          <a:prstGeom prst="rect">
            <a:avLst/>
          </a:prstGeom>
          <a:noFill/>
        </p:spPr>
        <p:txBody>
          <a:bodyPr wrap="square">
            <a:spAutoFit/>
          </a:bodyPr>
          <a:lstStyle/>
          <a:p>
            <a:pPr algn="just">
              <a:spcAft>
                <a:spcPts val="200"/>
              </a:spcAft>
            </a:pPr>
            <a:r>
              <a:rPr lang="en-US" sz="1400" b="1" dirty="0">
                <a:effectLst/>
                <a:latin typeface="Calibri" panose="020F0502020204030204" pitchFamily="34" charset="0"/>
                <a:ea typeface="Calibri" panose="020F0502020204030204" pitchFamily="34" charset="0"/>
              </a:rPr>
              <a:t>Note: </a:t>
            </a:r>
            <a:r>
              <a:rPr lang="en-US" sz="1400" dirty="0">
                <a:effectLst/>
                <a:latin typeface="Calibri" panose="020F0502020204030204" pitchFamily="34" charset="0"/>
                <a:ea typeface="Calibri" panose="020F0502020204030204" pitchFamily="34" charset="0"/>
              </a:rPr>
              <a:t>Distinguish your Sponsored Sessions from the rest by broadcasting an advertisement on the large information screen located in a prime location. Include your Industry Sponsored Sessions advertisement on this large info screen to attract immediate delegate attention and ensure additional visibility for your sessions. </a:t>
            </a:r>
            <a:r>
              <a:rPr lang="en-US" sz="1400" dirty="0">
                <a:effectLst/>
                <a:highlight>
                  <a:srgbClr val="FFFF00"/>
                </a:highlight>
                <a:latin typeface="Calibri" panose="020F0502020204030204" pitchFamily="34" charset="0"/>
                <a:ea typeface="Calibri" panose="020F0502020204030204" pitchFamily="34" charset="0"/>
              </a:rPr>
              <a:t>This screen will be located on the ground floor between hall 3 and hall 3. </a:t>
            </a:r>
          </a:p>
        </p:txBody>
      </p:sp>
      <p:sp>
        <p:nvSpPr>
          <p:cNvPr id="2" name="Rectangle 1">
            <a:extLst>
              <a:ext uri="{FF2B5EF4-FFF2-40B4-BE49-F238E27FC236}">
                <a16:creationId xmlns:a16="http://schemas.microsoft.com/office/drawing/2014/main" id="{7703F87D-527E-DB86-6446-8458EE63E0EF}"/>
              </a:ext>
            </a:extLst>
          </p:cNvPr>
          <p:cNvSpPr/>
          <p:nvPr/>
        </p:nvSpPr>
        <p:spPr>
          <a:xfrm>
            <a:off x="452142" y="2628781"/>
            <a:ext cx="11287715" cy="1600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Pas pour EHRA</a:t>
            </a:r>
          </a:p>
        </p:txBody>
      </p:sp>
      <p:sp>
        <p:nvSpPr>
          <p:cNvPr id="4" name="Teardrop 3">
            <a:hlinkClick r:id="rId3" action="ppaction://hlinksldjump"/>
            <a:extLst>
              <a:ext uri="{FF2B5EF4-FFF2-40B4-BE49-F238E27FC236}">
                <a16:creationId xmlns:a16="http://schemas.microsoft.com/office/drawing/2014/main" id="{E5FB956C-37F7-9CE3-DD43-083E4BD31C74}"/>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3180667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0DD057-2E15-F2A0-71DE-DBB09E3A88A4}"/>
              </a:ext>
            </a:extLst>
          </p:cNvPr>
          <p:cNvSpPr/>
          <p:nvPr/>
        </p:nvSpPr>
        <p:spPr>
          <a:xfrm>
            <a:off x="0" y="403470"/>
            <a:ext cx="6486525" cy="686829"/>
          </a:xfrm>
          <a:prstGeom prst="rect">
            <a:avLst/>
          </a:prstGeom>
          <a:solidFill>
            <a:srgbClr val="AE1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rPr>
              <a:t>ECONGRESS NEWS DYNAMIC BANNER ????</a:t>
            </a:r>
            <a:br>
              <a:rPr lang="en-US" sz="1600" dirty="0">
                <a:solidFill>
                  <a:schemeClr val="bg1"/>
                </a:solidFill>
                <a:latin typeface="+mn-lt"/>
              </a:rPr>
            </a:br>
            <a:r>
              <a:rPr lang="en-US" sz="1200" i="1" dirty="0">
                <a:solidFill>
                  <a:schemeClr val="bg1"/>
                </a:solidFill>
              </a:rPr>
              <a:t>No p</a:t>
            </a:r>
            <a:r>
              <a:rPr lang="en-US" sz="1200" i="1" dirty="0">
                <a:solidFill>
                  <a:schemeClr val="bg1"/>
                </a:solidFill>
                <a:effectLst/>
                <a:latin typeface="+mn-lt"/>
                <a:ea typeface="Calibri" panose="020F0502020204030204" pitchFamily="34" charset="0"/>
              </a:rPr>
              <a:t>roduct advertising</a:t>
            </a:r>
            <a:r>
              <a:rPr lang="en-US" sz="1200" i="1" spc="-15" dirty="0">
                <a:solidFill>
                  <a:schemeClr val="bg1"/>
                </a:solidFill>
                <a:effectLst/>
                <a:latin typeface="+mn-lt"/>
                <a:ea typeface="Calibri" panose="020F0502020204030204" pitchFamily="34" charset="0"/>
              </a:rPr>
              <a:t> </a:t>
            </a:r>
            <a:r>
              <a:rPr lang="en-US" sz="1200" i="1" dirty="0">
                <a:solidFill>
                  <a:schemeClr val="bg1"/>
                </a:solidFill>
                <a:effectLst/>
                <a:latin typeface="+mn-lt"/>
                <a:ea typeface="Calibri" panose="020F0502020204030204" pitchFamily="34" charset="0"/>
              </a:rPr>
              <a:t>permitted</a:t>
            </a:r>
            <a:endParaRPr lang="en-US" sz="1600" dirty="0">
              <a:solidFill>
                <a:schemeClr val="bg1"/>
              </a:solidFill>
            </a:endParaRPr>
          </a:p>
        </p:txBody>
      </p:sp>
      <p:sp>
        <p:nvSpPr>
          <p:cNvPr id="2" name="Rectangle 1">
            <a:extLst>
              <a:ext uri="{FF2B5EF4-FFF2-40B4-BE49-F238E27FC236}">
                <a16:creationId xmlns:a16="http://schemas.microsoft.com/office/drawing/2014/main" id="{CDD0098B-BCD8-A92B-2673-5AF58165BC09}"/>
              </a:ext>
            </a:extLst>
          </p:cNvPr>
          <p:cNvSpPr/>
          <p:nvPr/>
        </p:nvSpPr>
        <p:spPr>
          <a:xfrm>
            <a:off x="542924" y="2422689"/>
            <a:ext cx="11287715" cy="1600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Pas pour EHRA</a:t>
            </a:r>
          </a:p>
        </p:txBody>
      </p:sp>
      <p:sp>
        <p:nvSpPr>
          <p:cNvPr id="3" name="Teardrop 2">
            <a:hlinkClick r:id="rId2" action="ppaction://hlinksldjump"/>
            <a:extLst>
              <a:ext uri="{FF2B5EF4-FFF2-40B4-BE49-F238E27FC236}">
                <a16:creationId xmlns:a16="http://schemas.microsoft.com/office/drawing/2014/main" id="{BAAB3410-1C8E-BBE1-2100-041406C8694C}"/>
              </a:ext>
            </a:extLst>
          </p:cNvPr>
          <p:cNvSpPr/>
          <p:nvPr/>
        </p:nvSpPr>
        <p:spPr>
          <a:xfrm>
            <a:off x="11306174" y="-21067"/>
            <a:ext cx="885825" cy="846532"/>
          </a:xfrm>
          <a:prstGeom prst="teardrop">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dirty="0">
              <a:solidFill>
                <a:schemeClr val="bg1"/>
              </a:solidFill>
            </a:endParaRPr>
          </a:p>
          <a:p>
            <a:r>
              <a:rPr lang="en-US" sz="1200" b="1" dirty="0">
                <a:solidFill>
                  <a:schemeClr val="bg1"/>
                </a:solidFill>
              </a:rPr>
              <a:t>MENU</a:t>
            </a:r>
            <a:endParaRPr lang="en-US" sz="1200"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2111891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ED0E5658D1C047B26940588490CFC6" ma:contentTypeVersion="0" ma:contentTypeDescription="Create a new document." ma:contentTypeScope="" ma:versionID="767bbb3790faa90a67170273ddcb9423">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85FF078-CC5E-4AE3-BCD2-DAF6460C19D3}"/>
</file>

<file path=customXml/itemProps2.xml><?xml version="1.0" encoding="utf-8"?>
<ds:datastoreItem xmlns:ds="http://schemas.openxmlformats.org/officeDocument/2006/customXml" ds:itemID="{F1AFCB05-FCBB-419D-94AE-227AADC208D4}"/>
</file>

<file path=customXml/itemProps3.xml><?xml version="1.0" encoding="utf-8"?>
<ds:datastoreItem xmlns:ds="http://schemas.openxmlformats.org/officeDocument/2006/customXml" ds:itemID="{427E4DE4-62D5-4609-AAC2-D00EC123EAB9}"/>
</file>

<file path=docProps/app.xml><?xml version="1.0" encoding="utf-8"?>
<Properties xmlns="http://schemas.openxmlformats.org/officeDocument/2006/extended-properties" xmlns:vt="http://schemas.openxmlformats.org/officeDocument/2006/docPropsVTypes">
  <TotalTime>745</TotalTime>
  <Words>2467</Words>
  <Application>Microsoft Office PowerPoint</Application>
  <PresentationFormat>Widescreen</PresentationFormat>
  <Paragraphs>227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Angeline Sciacca</dc:creator>
  <cp:lastModifiedBy>Angeline Sciacca</cp:lastModifiedBy>
  <cp:revision>114</cp:revision>
  <dcterms:created xsi:type="dcterms:W3CDTF">2022-09-08T09:00:11Z</dcterms:created>
  <dcterms:modified xsi:type="dcterms:W3CDTF">2022-10-06T11:49:30Z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0x0101002FED0E5658D1C047B26940588490CFC6</vt:lpwstr>
  </property>
</Properties>
</file>