
<file path=[Content_Types].xml><?xml version="1.0" encoding="utf-8"?>
<Types xmlns="http://schemas.openxmlformats.org/package/2006/content-types">
  <Default Extension="svg" ContentType="image/svg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revisionInfo.xml" ContentType="application/vnd.ms-powerpoint.revisioninfo+xml"/>
  <Default Extension="emf" ContentType="image/x-emf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540" r:id="rId2"/>
    <p:sldId id="581" r:id="rId3"/>
    <p:sldId id="600" r:id="rId4"/>
    <p:sldId id="601" r:id="rId5"/>
    <p:sldId id="584" r:id="rId6"/>
    <p:sldId id="259" r:id="rId7"/>
    <p:sldId id="282" r:id="rId8"/>
    <p:sldId id="287" r:id="rId9"/>
    <p:sldId id="293" r:id="rId10"/>
    <p:sldId id="285" r:id="rId11"/>
    <p:sldId id="575" r:id="rId12"/>
    <p:sldId id="539" r:id="rId13"/>
    <p:sldId id="577" r:id="rId14"/>
    <p:sldId id="576" r:id="rId15"/>
    <p:sldId id="536" r:id="rId16"/>
    <p:sldId id="585" r:id="rId17"/>
    <p:sldId id="586" r:id="rId18"/>
    <p:sldId id="599" r:id="rId19"/>
    <p:sldId id="587" r:id="rId20"/>
    <p:sldId id="588" r:id="rId21"/>
    <p:sldId id="589" r:id="rId22"/>
    <p:sldId id="591" r:id="rId23"/>
    <p:sldId id="592" r:id="rId24"/>
    <p:sldId id="602" r:id="rId25"/>
    <p:sldId id="603" r:id="rId26"/>
    <p:sldId id="381" r:id="rId27"/>
    <p:sldId id="379" r:id="rId28"/>
    <p:sldId id="598" r:id="rId29"/>
    <p:sldId id="595" r:id="rId30"/>
    <p:sldId id="593" r:id="rId31"/>
  </p:sldIdLst>
  <p:sldSz cx="9144000" cy="5143500" type="screen16x9"/>
  <p:notesSz cx="9872663" cy="66690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5524">
          <p15:clr>
            <a:srgbClr val="A4A3A4"/>
          </p15:clr>
        </p15:guide>
        <p15:guide id="4" pos="26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e-Laure Leuba" initials="AL" lastIdx="1" clrIdx="0"/>
  <p:cmAuthor id="2" name="Maud MALLET" initials="MM" lastIdx="1" clrIdx="1">
    <p:extLst>
      <p:ext uri="{19B8F6BF-5375-455C-9EA6-DF929625EA0E}">
        <p15:presenceInfo xmlns:p15="http://schemas.microsoft.com/office/powerpoint/2012/main" userId="S::maud_mallet@escardio.net::19c1536d-9366-40af-8ee4-df25432dddf4" providerId="AD"/>
      </p:ext>
    </p:extLst>
  </p:cmAuthor>
  <p:cmAuthor id="3" name="Malek LEBSIR" initials="ML" lastIdx="10" clrIdx="2">
    <p:extLst>
      <p:ext uri="{19B8F6BF-5375-455C-9EA6-DF929625EA0E}">
        <p15:presenceInfo xmlns:p15="http://schemas.microsoft.com/office/powerpoint/2012/main" userId="S::malek_lebsir@escardio.net::78f7dbe2-6ef9-4202-8de0-12fd0d057252" providerId="AD"/>
      </p:ext>
    </p:extLst>
  </p:cmAuthor>
  <p:cmAuthor id="4" name="Isabelle DOR" initials="ID" lastIdx="1" clrIdx="3">
    <p:extLst>
      <p:ext uri="{19B8F6BF-5375-455C-9EA6-DF929625EA0E}">
        <p15:presenceInfo xmlns:p15="http://schemas.microsoft.com/office/powerpoint/2012/main" userId="S::isabelle_dor@escardio.net::a5fb3f67-cb98-45ae-9064-f6b6faaeebf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1022"/>
    <a:srgbClr val="FFBF08"/>
    <a:srgbClr val="D3D3D3"/>
    <a:srgbClr val="F28C26"/>
    <a:srgbClr val="008799"/>
    <a:srgbClr val="D00040"/>
    <a:srgbClr val="D0D0D0"/>
    <a:srgbClr val="E0E0E0"/>
    <a:srgbClr val="878787"/>
    <a:srgbClr val="B62A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C89487-8E2F-4DBD-AACF-EADEB93FEE19}" v="10" dt="2021-09-23T11:06:10.6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3792" autoAdjust="0"/>
  </p:normalViewPr>
  <p:slideViewPr>
    <p:cSldViewPr showGuides="1">
      <p:cViewPr varScale="1">
        <p:scale>
          <a:sx n="83" d="100"/>
          <a:sy n="83" d="100"/>
        </p:scale>
        <p:origin x="632" y="52"/>
      </p:cViewPr>
      <p:guideLst>
        <p:guide orient="horz" pos="1620"/>
        <p:guide pos="2880"/>
        <p:guide pos="5524"/>
        <p:guide pos="26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8" Type="http://schemas.openxmlformats.org/officeDocument/2006/relationships/slide" Target="slides/slide7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3" Type="http://schemas.openxmlformats.org/officeDocument/2006/relationships/slide" Target="slides/slide2.xml"/><Relationship Id="rId42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40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B9E8C9-0009-49FB-AE2B-CA850D86D0CF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B7BF97-E941-48F7-B2C6-51ED3FA154C3}">
      <dgm:prSet phldrT="[Text]"/>
      <dgm:spPr/>
      <dgm:t>
        <a:bodyPr/>
        <a:lstStyle/>
        <a:p>
          <a:r>
            <a:rPr lang="en-US" dirty="0"/>
            <a:t>3 Days</a:t>
          </a:r>
        </a:p>
      </dgm:t>
    </dgm:pt>
    <dgm:pt modelId="{859E5FD6-88C1-46C7-B9E3-494BD7E2C9E8}" type="parTrans" cxnId="{074A7EDF-F963-4C7D-87C3-B72D18A44A6E}">
      <dgm:prSet/>
      <dgm:spPr/>
      <dgm:t>
        <a:bodyPr/>
        <a:lstStyle/>
        <a:p>
          <a:endParaRPr lang="en-US"/>
        </a:p>
      </dgm:t>
    </dgm:pt>
    <dgm:pt modelId="{2FCBCA1F-AB56-4868-8E27-436311F1E9BE}" type="sibTrans" cxnId="{074A7EDF-F963-4C7D-87C3-B72D18A44A6E}">
      <dgm:prSet/>
      <dgm:spPr/>
      <dgm:t>
        <a:bodyPr/>
        <a:lstStyle/>
        <a:p>
          <a:endParaRPr lang="en-US"/>
        </a:p>
      </dgm:t>
    </dgm:pt>
    <dgm:pt modelId="{CB5DABE2-B03B-48FC-A831-82A63F78756C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4360A3C5-98ED-437B-9FC3-74D4E264A907}" type="parTrans" cxnId="{F4F238ED-76F2-4B7A-9C9C-540D74B07EE4}">
      <dgm:prSet/>
      <dgm:spPr/>
      <dgm:t>
        <a:bodyPr/>
        <a:lstStyle/>
        <a:p>
          <a:endParaRPr lang="en-US"/>
        </a:p>
      </dgm:t>
    </dgm:pt>
    <dgm:pt modelId="{8AF9346E-9F05-463B-8764-F5025F982C78}" type="sibTrans" cxnId="{F4F238ED-76F2-4B7A-9C9C-540D74B07EE4}">
      <dgm:prSet/>
      <dgm:spPr/>
      <dgm:t>
        <a:bodyPr/>
        <a:lstStyle/>
        <a:p>
          <a:endParaRPr lang="en-US"/>
        </a:p>
      </dgm:t>
    </dgm:pt>
    <dgm:pt modelId="{1B227F3E-CBED-4515-86E3-DFB3DCD4253D}">
      <dgm:prSet phldrT="[Text]"/>
      <dgm:spPr/>
      <dgm:t>
        <a:bodyPr/>
        <a:lstStyle/>
        <a:p>
          <a:endParaRPr lang="en-US" dirty="0"/>
        </a:p>
      </dgm:t>
    </dgm:pt>
    <dgm:pt modelId="{6D7F567A-45B0-489C-91A8-20111AD785C8}" type="parTrans" cxnId="{7D205167-EB8D-4442-8361-A2E5292346CD}">
      <dgm:prSet/>
      <dgm:spPr/>
      <dgm:t>
        <a:bodyPr/>
        <a:lstStyle/>
        <a:p>
          <a:endParaRPr lang="en-US"/>
        </a:p>
      </dgm:t>
    </dgm:pt>
    <dgm:pt modelId="{242CA497-561E-42D9-BB45-4603B0161B24}" type="sibTrans" cxnId="{7D205167-EB8D-4442-8361-A2E5292346CD}">
      <dgm:prSet/>
      <dgm:spPr/>
      <dgm:t>
        <a:bodyPr/>
        <a:lstStyle/>
        <a:p>
          <a:endParaRPr lang="en-US"/>
        </a:p>
      </dgm:t>
    </dgm:pt>
    <dgm:pt modelId="{B5E6D656-E77E-4257-9FA7-17B4A36C55DE}">
      <dgm:prSet phldrT="[Text]"/>
      <dgm:spPr/>
      <dgm:t>
        <a:bodyPr/>
        <a:lstStyle/>
        <a:p>
          <a:r>
            <a:rPr lang="en-US" dirty="0"/>
            <a:t>25 slots</a:t>
          </a:r>
        </a:p>
      </dgm:t>
    </dgm:pt>
    <dgm:pt modelId="{03A5B92E-BC23-4D8A-8177-E1799A9AB9D9}" type="parTrans" cxnId="{995FBE5B-8448-485B-986D-53D2F026139A}">
      <dgm:prSet/>
      <dgm:spPr/>
      <dgm:t>
        <a:bodyPr/>
        <a:lstStyle/>
        <a:p>
          <a:endParaRPr lang="en-US"/>
        </a:p>
      </dgm:t>
    </dgm:pt>
    <dgm:pt modelId="{C4288CB0-8F95-41FD-804B-65CB7C3CE954}" type="sibTrans" cxnId="{995FBE5B-8448-485B-986D-53D2F026139A}">
      <dgm:prSet/>
      <dgm:spPr/>
      <dgm:t>
        <a:bodyPr/>
        <a:lstStyle/>
        <a:p>
          <a:endParaRPr lang="en-US"/>
        </a:p>
      </dgm:t>
    </dgm:pt>
    <dgm:pt modelId="{79D13901-8A5C-4EF2-916D-6946910D639E}">
      <dgm:prSet phldrT="[Text]"/>
      <dgm:spPr/>
      <dgm:t>
        <a:bodyPr/>
        <a:lstStyle/>
        <a:p>
          <a:endParaRPr lang="en-US" dirty="0"/>
        </a:p>
      </dgm:t>
    </dgm:pt>
    <dgm:pt modelId="{DCCF6BE2-01A1-4EC5-9C07-39D42D6F88F3}" type="parTrans" cxnId="{150A7DC1-D9F1-4B30-A442-96D157AB84C2}">
      <dgm:prSet/>
      <dgm:spPr/>
      <dgm:t>
        <a:bodyPr/>
        <a:lstStyle/>
        <a:p>
          <a:endParaRPr lang="en-US"/>
        </a:p>
      </dgm:t>
    </dgm:pt>
    <dgm:pt modelId="{629F834D-6FE8-42A6-9AEB-A4082AEDC7BA}" type="sibTrans" cxnId="{150A7DC1-D9F1-4B30-A442-96D157AB84C2}">
      <dgm:prSet/>
      <dgm:spPr/>
      <dgm:t>
        <a:bodyPr/>
        <a:lstStyle/>
        <a:p>
          <a:endParaRPr lang="en-US"/>
        </a:p>
      </dgm:t>
    </dgm:pt>
    <dgm:pt modelId="{4B94DFF7-7E24-444F-82BC-AABE4865E2AC}">
      <dgm:prSet phldrT="[Text]"/>
      <dgm:spPr/>
      <dgm:t>
        <a:bodyPr/>
        <a:lstStyle/>
        <a:p>
          <a:r>
            <a:rPr lang="en-US" dirty="0"/>
            <a:t>Format</a:t>
          </a:r>
        </a:p>
      </dgm:t>
    </dgm:pt>
    <dgm:pt modelId="{9643E3C3-C838-44FF-B25F-B5A0A87360DC}" type="parTrans" cxnId="{2077183B-2E61-461B-AF23-F0B5ECFF0C0B}">
      <dgm:prSet/>
      <dgm:spPr/>
      <dgm:t>
        <a:bodyPr/>
        <a:lstStyle/>
        <a:p>
          <a:endParaRPr lang="en-US"/>
        </a:p>
      </dgm:t>
    </dgm:pt>
    <dgm:pt modelId="{F5C8DD58-DE1E-4017-8350-CE03198B6D66}" type="sibTrans" cxnId="{2077183B-2E61-461B-AF23-F0B5ECFF0C0B}">
      <dgm:prSet/>
      <dgm:spPr/>
      <dgm:t>
        <a:bodyPr/>
        <a:lstStyle/>
        <a:p>
          <a:endParaRPr lang="en-US"/>
        </a:p>
      </dgm:t>
    </dgm:pt>
    <dgm:pt modelId="{82656E26-0F86-43D5-A099-97F51838F368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56CA7DCA-D181-493B-9651-6E4317C92CA2}" type="parTrans" cxnId="{198FEA35-EF63-4395-AC4A-DC7DD088C0A7}">
      <dgm:prSet/>
      <dgm:spPr/>
      <dgm:t>
        <a:bodyPr/>
        <a:lstStyle/>
        <a:p>
          <a:endParaRPr lang="en-US"/>
        </a:p>
      </dgm:t>
    </dgm:pt>
    <dgm:pt modelId="{338AEA8F-6120-44A0-AC54-AB39CFF1013D}" type="sibTrans" cxnId="{198FEA35-EF63-4395-AC4A-DC7DD088C0A7}">
      <dgm:prSet/>
      <dgm:spPr/>
      <dgm:t>
        <a:bodyPr/>
        <a:lstStyle/>
        <a:p>
          <a:endParaRPr lang="en-US"/>
        </a:p>
      </dgm:t>
    </dgm:pt>
    <dgm:pt modelId="{A6E2E7EA-EB5F-4BFA-B20D-3E10597D343E}">
      <dgm:prSet phldrT="[Text]"/>
      <dgm:spPr/>
      <dgm:t>
        <a:bodyPr/>
        <a:lstStyle/>
        <a:p>
          <a:r>
            <a:rPr lang="en-US" dirty="0"/>
            <a:t>Type</a:t>
          </a:r>
        </a:p>
      </dgm:t>
    </dgm:pt>
    <dgm:pt modelId="{7EBE51B1-EF91-4DAA-8011-125EE29DD323}" type="parTrans" cxnId="{ED879765-8623-4B30-A4BD-72BC8AD3C2F6}">
      <dgm:prSet/>
      <dgm:spPr/>
      <dgm:t>
        <a:bodyPr/>
        <a:lstStyle/>
        <a:p>
          <a:endParaRPr lang="en-US"/>
        </a:p>
      </dgm:t>
    </dgm:pt>
    <dgm:pt modelId="{CC951E5E-5A75-499B-AE6E-12107EFD1476}" type="sibTrans" cxnId="{ED879765-8623-4B30-A4BD-72BC8AD3C2F6}">
      <dgm:prSet/>
      <dgm:spPr/>
      <dgm:t>
        <a:bodyPr/>
        <a:lstStyle/>
        <a:p>
          <a:endParaRPr lang="en-US"/>
        </a:p>
      </dgm:t>
    </dgm:pt>
    <dgm:pt modelId="{B2B56E3F-FF2E-41E6-AE1A-62A6DE352816}">
      <dgm:prSet phldrT="[Text]" custT="1"/>
      <dgm:spPr/>
      <dgm:t>
        <a:bodyPr/>
        <a:lstStyle/>
        <a:p>
          <a:pPr>
            <a:buFontTx/>
            <a:buNone/>
          </a:pPr>
          <a:endParaRPr lang="en-US" sz="3600" dirty="0"/>
        </a:p>
      </dgm:t>
    </dgm:pt>
    <dgm:pt modelId="{BF525090-B611-4E5A-BE1C-F8CD8384CA24}" type="parTrans" cxnId="{3A2DAF68-5829-4962-AD59-F63515932F84}">
      <dgm:prSet/>
      <dgm:spPr/>
      <dgm:t>
        <a:bodyPr/>
        <a:lstStyle/>
        <a:p>
          <a:endParaRPr lang="en-US"/>
        </a:p>
      </dgm:t>
    </dgm:pt>
    <dgm:pt modelId="{0A0F3221-FD77-4D68-AD2F-7F4770BBEF85}" type="sibTrans" cxnId="{3A2DAF68-5829-4962-AD59-F63515932F84}">
      <dgm:prSet/>
      <dgm:spPr/>
      <dgm:t>
        <a:bodyPr/>
        <a:lstStyle/>
        <a:p>
          <a:endParaRPr lang="en-US"/>
        </a:p>
      </dgm:t>
    </dgm:pt>
    <dgm:pt modelId="{E3D53439-8F1E-4B2E-A291-C37FE9C5C60A}">
      <dgm:prSet phldrT="[Text]" custT="1"/>
      <dgm:spPr/>
      <dgm:t>
        <a:bodyPr/>
        <a:lstStyle/>
        <a:p>
          <a:pPr>
            <a:buFont typeface="Wingdings" panose="05000000000000000000" pitchFamily="2" charset="2"/>
            <a:buNone/>
          </a:pPr>
          <a:endParaRPr lang="en-US" sz="2400" dirty="0">
            <a:latin typeface="+mn-lt"/>
          </a:endParaRPr>
        </a:p>
      </dgm:t>
    </dgm:pt>
    <dgm:pt modelId="{9FA424F6-F586-440B-8320-AD8E7FEA42A9}" type="sibTrans" cxnId="{E9464E3E-8EA4-4F25-9DD7-B3C8E5854A30}">
      <dgm:prSet/>
      <dgm:spPr/>
      <dgm:t>
        <a:bodyPr/>
        <a:lstStyle/>
        <a:p>
          <a:endParaRPr lang="en-US"/>
        </a:p>
      </dgm:t>
    </dgm:pt>
    <dgm:pt modelId="{C146546C-593A-490D-A4B6-5E874A0C65B0}" type="parTrans" cxnId="{E9464E3E-8EA4-4F25-9DD7-B3C8E5854A30}">
      <dgm:prSet/>
      <dgm:spPr/>
      <dgm:t>
        <a:bodyPr/>
        <a:lstStyle/>
        <a:p>
          <a:endParaRPr lang="en-US"/>
        </a:p>
      </dgm:t>
    </dgm:pt>
    <dgm:pt modelId="{5AEB836C-723B-42CD-980A-B14AB5574F4E}">
      <dgm:prSet phldrT="[Text]" custT="1"/>
      <dgm:spPr/>
      <dgm:t>
        <a:bodyPr/>
        <a:lstStyle/>
        <a:p>
          <a:pPr>
            <a:buFontTx/>
            <a:buNone/>
          </a:pPr>
          <a:endParaRPr lang="en-US" sz="16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badi" panose="020B0604020104020204" pitchFamily="34" charset="0"/>
            <a:ea typeface="+mn-ea"/>
            <a:cs typeface="+mn-cs"/>
          </a:endParaRPr>
        </a:p>
      </dgm:t>
    </dgm:pt>
    <dgm:pt modelId="{F98CD1AC-EE7C-4324-AF51-EE9AC130F7BF}" type="sibTrans" cxnId="{45CB34B4-9E76-4ED2-8EF6-95862A84707C}">
      <dgm:prSet/>
      <dgm:spPr/>
      <dgm:t>
        <a:bodyPr/>
        <a:lstStyle/>
        <a:p>
          <a:endParaRPr lang="en-US"/>
        </a:p>
      </dgm:t>
    </dgm:pt>
    <dgm:pt modelId="{67327D0F-69AF-47D7-8A7D-993A521FD701}" type="parTrans" cxnId="{45CB34B4-9E76-4ED2-8EF6-95862A84707C}">
      <dgm:prSet/>
      <dgm:spPr/>
      <dgm:t>
        <a:bodyPr/>
        <a:lstStyle/>
        <a:p>
          <a:endParaRPr lang="en-US"/>
        </a:p>
      </dgm:t>
    </dgm:pt>
    <dgm:pt modelId="{5A6B175F-7C3D-4DDC-A492-2EC1BD3ED8C9}">
      <dgm:prSet phldrT="[Text]" custT="1"/>
      <dgm:spPr/>
      <dgm:t>
        <a:bodyPr/>
        <a:lstStyle/>
        <a:p>
          <a:pPr>
            <a:buFont typeface="Wingdings" panose="05000000000000000000" pitchFamily="2" charset="2"/>
            <a:buNone/>
          </a:pPr>
          <a:endParaRPr lang="en-US" sz="2400" dirty="0">
            <a:latin typeface="+mn-lt"/>
          </a:endParaRPr>
        </a:p>
      </dgm:t>
    </dgm:pt>
    <dgm:pt modelId="{AB6432A9-74CD-418A-A4B6-E080C248C8A5}" type="parTrans" cxnId="{2B474027-9BAB-4DE9-A9E4-C3EB8936C723}">
      <dgm:prSet/>
      <dgm:spPr/>
      <dgm:t>
        <a:bodyPr/>
        <a:lstStyle/>
        <a:p>
          <a:endParaRPr lang="en-US"/>
        </a:p>
      </dgm:t>
    </dgm:pt>
    <dgm:pt modelId="{EE599587-87FB-4E5C-A43E-AF20BD20031C}" type="sibTrans" cxnId="{2B474027-9BAB-4DE9-A9E4-C3EB8936C723}">
      <dgm:prSet/>
      <dgm:spPr/>
      <dgm:t>
        <a:bodyPr/>
        <a:lstStyle/>
        <a:p>
          <a:endParaRPr lang="en-US"/>
        </a:p>
      </dgm:t>
    </dgm:pt>
    <dgm:pt modelId="{13A5CA3F-C7C1-44D2-8745-18C3FB6A0A7E}" type="pres">
      <dgm:prSet presAssocID="{6BB9E8C9-0009-49FB-AE2B-CA850D86D0CF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81746921-E1F7-4279-B7BE-75A5A8CC033E}" type="pres">
      <dgm:prSet presAssocID="{33B7BF97-E941-48F7-B2C6-51ED3FA154C3}" presName="composite" presStyleCnt="0"/>
      <dgm:spPr/>
    </dgm:pt>
    <dgm:pt modelId="{389D98C7-382A-403D-BF33-141BD16A07A5}" type="pres">
      <dgm:prSet presAssocID="{33B7BF97-E941-48F7-B2C6-51ED3FA154C3}" presName="FirstChild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54AD5F28-A307-4F38-9C6D-727B7FF54BAE}" type="pres">
      <dgm:prSet presAssocID="{33B7BF97-E941-48F7-B2C6-51ED3FA154C3}" presName="Parent" presStyleLbl="alignNode1" presStyleIdx="0" presStyleCnt="4">
        <dgm:presLayoutVars>
          <dgm:chMax val="3"/>
          <dgm:chPref val="3"/>
          <dgm:bulletEnabled val="1"/>
        </dgm:presLayoutVars>
      </dgm:prSet>
      <dgm:spPr/>
    </dgm:pt>
    <dgm:pt modelId="{53329D55-D095-4C51-A189-02A69C619D7D}" type="pres">
      <dgm:prSet presAssocID="{33B7BF97-E941-48F7-B2C6-51ED3FA154C3}" presName="Accent" presStyleLbl="parChTrans1D1" presStyleIdx="0" presStyleCnt="4"/>
      <dgm:spPr/>
    </dgm:pt>
    <dgm:pt modelId="{5400A615-8064-40A4-A01C-9AAF415EA38D}" type="pres">
      <dgm:prSet presAssocID="{33B7BF97-E941-48F7-B2C6-51ED3FA154C3}" presName="Child" presStyleLbl="revTx" presStyleIdx="1" presStyleCnt="7">
        <dgm:presLayoutVars>
          <dgm:chMax val="0"/>
          <dgm:chPref val="0"/>
          <dgm:bulletEnabled val="1"/>
        </dgm:presLayoutVars>
      </dgm:prSet>
      <dgm:spPr/>
    </dgm:pt>
    <dgm:pt modelId="{64EC2190-B998-4AFA-827E-EFF020B1416D}" type="pres">
      <dgm:prSet presAssocID="{2FCBCA1F-AB56-4868-8E27-436311F1E9BE}" presName="sibTrans" presStyleCnt="0"/>
      <dgm:spPr/>
    </dgm:pt>
    <dgm:pt modelId="{90595067-8E31-4B65-A703-97BFE0959A06}" type="pres">
      <dgm:prSet presAssocID="{B5E6D656-E77E-4257-9FA7-17B4A36C55DE}" presName="composite" presStyleCnt="0"/>
      <dgm:spPr/>
    </dgm:pt>
    <dgm:pt modelId="{2DB7F04A-D8B5-487D-9485-30A2E11462ED}" type="pres">
      <dgm:prSet presAssocID="{B5E6D656-E77E-4257-9FA7-17B4A36C55DE}" presName="FirstChild" presStyleLbl="revTx" presStyleIdx="2" presStyleCnt="7">
        <dgm:presLayoutVars>
          <dgm:chMax val="0"/>
          <dgm:chPref val="0"/>
          <dgm:bulletEnabled val="1"/>
        </dgm:presLayoutVars>
      </dgm:prSet>
      <dgm:spPr/>
    </dgm:pt>
    <dgm:pt modelId="{1B6B2D60-D561-4B9C-B3D8-AC6BB03D16C9}" type="pres">
      <dgm:prSet presAssocID="{B5E6D656-E77E-4257-9FA7-17B4A36C55DE}" presName="Parent" presStyleLbl="alignNode1" presStyleIdx="1" presStyleCnt="4">
        <dgm:presLayoutVars>
          <dgm:chMax val="3"/>
          <dgm:chPref val="3"/>
          <dgm:bulletEnabled val="1"/>
        </dgm:presLayoutVars>
      </dgm:prSet>
      <dgm:spPr/>
    </dgm:pt>
    <dgm:pt modelId="{8D542E2C-047E-4053-AC4F-B6D3455DEB9F}" type="pres">
      <dgm:prSet presAssocID="{B5E6D656-E77E-4257-9FA7-17B4A36C55DE}" presName="Accent" presStyleLbl="parChTrans1D1" presStyleIdx="1" presStyleCnt="4"/>
      <dgm:spPr/>
    </dgm:pt>
    <dgm:pt modelId="{1CFE3E28-C4E5-4F40-91CA-5A0109A4C0D9}" type="pres">
      <dgm:prSet presAssocID="{B5E6D656-E77E-4257-9FA7-17B4A36C55DE}" presName="Child" presStyleLbl="revTx" presStyleIdx="3" presStyleCnt="7">
        <dgm:presLayoutVars>
          <dgm:chMax val="0"/>
          <dgm:chPref val="0"/>
          <dgm:bulletEnabled val="1"/>
        </dgm:presLayoutVars>
      </dgm:prSet>
      <dgm:spPr/>
    </dgm:pt>
    <dgm:pt modelId="{70DB1A91-C581-4194-ABD0-715DE41DA909}" type="pres">
      <dgm:prSet presAssocID="{C4288CB0-8F95-41FD-804B-65CB7C3CE954}" presName="sibTrans" presStyleCnt="0"/>
      <dgm:spPr/>
    </dgm:pt>
    <dgm:pt modelId="{2531A3A7-1B79-46DF-9366-AC7465D30A6A}" type="pres">
      <dgm:prSet presAssocID="{4B94DFF7-7E24-444F-82BC-AABE4865E2AC}" presName="composite" presStyleCnt="0"/>
      <dgm:spPr/>
    </dgm:pt>
    <dgm:pt modelId="{43A07656-E1DA-4C4B-978C-DB34B741B6EE}" type="pres">
      <dgm:prSet presAssocID="{4B94DFF7-7E24-444F-82BC-AABE4865E2AC}" presName="FirstChild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895D005C-5238-44AD-B01C-C49E16913783}" type="pres">
      <dgm:prSet presAssocID="{4B94DFF7-7E24-444F-82BC-AABE4865E2AC}" presName="Parent" presStyleLbl="alignNode1" presStyleIdx="2" presStyleCnt="4" custScaleX="100000">
        <dgm:presLayoutVars>
          <dgm:chMax val="3"/>
          <dgm:chPref val="3"/>
          <dgm:bulletEnabled val="1"/>
        </dgm:presLayoutVars>
      </dgm:prSet>
      <dgm:spPr/>
    </dgm:pt>
    <dgm:pt modelId="{F1B17136-C496-42A1-89FB-D42EAA215852}" type="pres">
      <dgm:prSet presAssocID="{4B94DFF7-7E24-444F-82BC-AABE4865E2AC}" presName="Accent" presStyleLbl="parChTrans1D1" presStyleIdx="2" presStyleCnt="4"/>
      <dgm:spPr/>
    </dgm:pt>
    <dgm:pt modelId="{3D4BB595-55BD-403C-B29A-DC90EAB8240D}" type="pres">
      <dgm:prSet presAssocID="{4B94DFF7-7E24-444F-82BC-AABE4865E2AC}" presName="Child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7A13E5DC-DFF9-4917-997B-F3EC851455C6}" type="pres">
      <dgm:prSet presAssocID="{F5C8DD58-DE1E-4017-8350-CE03198B6D66}" presName="sibTrans" presStyleCnt="0"/>
      <dgm:spPr/>
    </dgm:pt>
    <dgm:pt modelId="{2C38210A-A875-44D5-AF2B-D50576B2F8D1}" type="pres">
      <dgm:prSet presAssocID="{A6E2E7EA-EB5F-4BFA-B20D-3E10597D343E}" presName="composite" presStyleCnt="0"/>
      <dgm:spPr/>
    </dgm:pt>
    <dgm:pt modelId="{31EB22CD-CE2D-4E7B-AA73-8CBA4834DFCF}" type="pres">
      <dgm:prSet presAssocID="{A6E2E7EA-EB5F-4BFA-B20D-3E10597D343E}" presName="FirstChild" presStyleLbl="revTx" presStyleIdx="6" presStyleCnt="7">
        <dgm:presLayoutVars>
          <dgm:chMax val="0"/>
          <dgm:chPref val="0"/>
          <dgm:bulletEnabled val="1"/>
        </dgm:presLayoutVars>
      </dgm:prSet>
      <dgm:spPr/>
    </dgm:pt>
    <dgm:pt modelId="{01930C67-67D5-4249-A6B6-F1510B160284}" type="pres">
      <dgm:prSet presAssocID="{A6E2E7EA-EB5F-4BFA-B20D-3E10597D343E}" presName="Parent" presStyleLbl="alignNode1" presStyleIdx="3" presStyleCnt="4">
        <dgm:presLayoutVars>
          <dgm:chMax val="3"/>
          <dgm:chPref val="3"/>
          <dgm:bulletEnabled val="1"/>
        </dgm:presLayoutVars>
      </dgm:prSet>
      <dgm:spPr/>
    </dgm:pt>
    <dgm:pt modelId="{5E7F3028-8FD9-456F-B440-AB774E9B056F}" type="pres">
      <dgm:prSet presAssocID="{A6E2E7EA-EB5F-4BFA-B20D-3E10597D343E}" presName="Accent" presStyleLbl="parChTrans1D1" presStyleIdx="3" presStyleCnt="4"/>
      <dgm:spPr/>
    </dgm:pt>
  </dgm:ptLst>
  <dgm:cxnLst>
    <dgm:cxn modelId="{8E2B8805-7641-40A9-BF8E-D51204632624}" type="presOf" srcId="{33B7BF97-E941-48F7-B2C6-51ED3FA154C3}" destId="{54AD5F28-A307-4F38-9C6D-727B7FF54BAE}" srcOrd="0" destOrd="0" presId="urn:microsoft.com/office/officeart/2011/layout/TabList"/>
    <dgm:cxn modelId="{ED78CC0E-79A5-4197-AF35-D4A669F8E620}" type="presOf" srcId="{6BB9E8C9-0009-49FB-AE2B-CA850D86D0CF}" destId="{13A5CA3F-C7C1-44D2-8745-18C3FB6A0A7E}" srcOrd="0" destOrd="0" presId="urn:microsoft.com/office/officeart/2011/layout/TabList"/>
    <dgm:cxn modelId="{C1D6F011-5944-4558-B234-7977D3169D55}" type="presOf" srcId="{B2B56E3F-FF2E-41E6-AE1A-62A6DE352816}" destId="{3D4BB595-55BD-403C-B29A-DC90EAB8240D}" srcOrd="0" destOrd="1" presId="urn:microsoft.com/office/officeart/2011/layout/TabList"/>
    <dgm:cxn modelId="{0D89751C-2E76-4FE8-9E78-66B4C6D185D5}" type="presOf" srcId="{5AEB836C-723B-42CD-980A-B14AB5574F4E}" destId="{3D4BB595-55BD-403C-B29A-DC90EAB8240D}" srcOrd="0" destOrd="2" presId="urn:microsoft.com/office/officeart/2011/layout/TabList"/>
    <dgm:cxn modelId="{2B474027-9BAB-4DE9-A9E4-C3EB8936C723}" srcId="{4B94DFF7-7E24-444F-82BC-AABE4865E2AC}" destId="{5A6B175F-7C3D-4DDC-A492-2EC1BD3ED8C9}" srcOrd="1" destOrd="0" parTransId="{AB6432A9-74CD-418A-A4B6-E080C248C8A5}" sibTransId="{EE599587-87FB-4E5C-A43E-AF20BD20031C}"/>
    <dgm:cxn modelId="{BAA0F933-385D-4306-BEFB-49C063EDAE7B}" type="presOf" srcId="{79D13901-8A5C-4EF2-916D-6946910D639E}" destId="{2DB7F04A-D8B5-487D-9485-30A2E11462ED}" srcOrd="0" destOrd="0" presId="urn:microsoft.com/office/officeart/2011/layout/TabList"/>
    <dgm:cxn modelId="{198FEA35-EF63-4395-AC4A-DC7DD088C0A7}" srcId="{4B94DFF7-7E24-444F-82BC-AABE4865E2AC}" destId="{82656E26-0F86-43D5-A099-97F51838F368}" srcOrd="0" destOrd="0" parTransId="{56CA7DCA-D181-493B-9651-6E4317C92CA2}" sibTransId="{338AEA8F-6120-44A0-AC54-AB39CFF1013D}"/>
    <dgm:cxn modelId="{2077183B-2E61-461B-AF23-F0B5ECFF0C0B}" srcId="{6BB9E8C9-0009-49FB-AE2B-CA850D86D0CF}" destId="{4B94DFF7-7E24-444F-82BC-AABE4865E2AC}" srcOrd="2" destOrd="0" parTransId="{9643E3C3-C838-44FF-B25F-B5A0A87360DC}" sibTransId="{F5C8DD58-DE1E-4017-8350-CE03198B6D66}"/>
    <dgm:cxn modelId="{E9464E3E-8EA4-4F25-9DD7-B3C8E5854A30}" srcId="{B5E6D656-E77E-4257-9FA7-17B4A36C55DE}" destId="{E3D53439-8F1E-4B2E-A291-C37FE9C5C60A}" srcOrd="1" destOrd="0" parTransId="{C146546C-593A-490D-A4B6-5E874A0C65B0}" sibTransId="{9FA424F6-F586-440B-8320-AD8E7FEA42A9}"/>
    <dgm:cxn modelId="{995FBE5B-8448-485B-986D-53D2F026139A}" srcId="{6BB9E8C9-0009-49FB-AE2B-CA850D86D0CF}" destId="{B5E6D656-E77E-4257-9FA7-17B4A36C55DE}" srcOrd="1" destOrd="0" parTransId="{03A5B92E-BC23-4D8A-8177-E1799A9AB9D9}" sibTransId="{C4288CB0-8F95-41FD-804B-65CB7C3CE954}"/>
    <dgm:cxn modelId="{ED879765-8623-4B30-A4BD-72BC8AD3C2F6}" srcId="{6BB9E8C9-0009-49FB-AE2B-CA850D86D0CF}" destId="{A6E2E7EA-EB5F-4BFA-B20D-3E10597D343E}" srcOrd="3" destOrd="0" parTransId="{7EBE51B1-EF91-4DAA-8011-125EE29DD323}" sibTransId="{CC951E5E-5A75-499B-AE6E-12107EFD1476}"/>
    <dgm:cxn modelId="{7D205167-EB8D-4442-8361-A2E5292346CD}" srcId="{33B7BF97-E941-48F7-B2C6-51ED3FA154C3}" destId="{1B227F3E-CBED-4515-86E3-DFB3DCD4253D}" srcOrd="1" destOrd="0" parTransId="{6D7F567A-45B0-489C-91A8-20111AD785C8}" sibTransId="{242CA497-561E-42D9-BB45-4603B0161B24}"/>
    <dgm:cxn modelId="{3A2DAF68-5829-4962-AD59-F63515932F84}" srcId="{4B94DFF7-7E24-444F-82BC-AABE4865E2AC}" destId="{B2B56E3F-FF2E-41E6-AE1A-62A6DE352816}" srcOrd="2" destOrd="0" parTransId="{BF525090-B611-4E5A-BE1C-F8CD8384CA24}" sibTransId="{0A0F3221-FD77-4D68-AD2F-7F4770BBEF85}"/>
    <dgm:cxn modelId="{2E017472-B7D6-409B-B192-1150F0D6DB1A}" type="presOf" srcId="{E3D53439-8F1E-4B2E-A291-C37FE9C5C60A}" destId="{1CFE3E28-C4E5-4F40-91CA-5A0109A4C0D9}" srcOrd="0" destOrd="0" presId="urn:microsoft.com/office/officeart/2011/layout/TabList"/>
    <dgm:cxn modelId="{93C55686-90B4-41F7-A334-F7F839F7DD67}" type="presOf" srcId="{82656E26-0F86-43D5-A099-97F51838F368}" destId="{43A07656-E1DA-4C4B-978C-DB34B741B6EE}" srcOrd="0" destOrd="0" presId="urn:microsoft.com/office/officeart/2011/layout/TabList"/>
    <dgm:cxn modelId="{79F3B58C-05A2-4C43-A284-09AE215F56A8}" type="presOf" srcId="{1B227F3E-CBED-4515-86E3-DFB3DCD4253D}" destId="{5400A615-8064-40A4-A01C-9AAF415EA38D}" srcOrd="0" destOrd="0" presId="urn:microsoft.com/office/officeart/2011/layout/TabList"/>
    <dgm:cxn modelId="{B265F19B-67D0-4C80-A6BE-E85A0D390DA2}" type="presOf" srcId="{A6E2E7EA-EB5F-4BFA-B20D-3E10597D343E}" destId="{01930C67-67D5-4249-A6B6-F1510B160284}" srcOrd="0" destOrd="0" presId="urn:microsoft.com/office/officeart/2011/layout/TabList"/>
    <dgm:cxn modelId="{7A281FAF-46E6-4A0A-8349-0E102EFAF1CA}" type="presOf" srcId="{B5E6D656-E77E-4257-9FA7-17B4A36C55DE}" destId="{1B6B2D60-D561-4B9C-B3D8-AC6BB03D16C9}" srcOrd="0" destOrd="0" presId="urn:microsoft.com/office/officeart/2011/layout/TabList"/>
    <dgm:cxn modelId="{A5FB0DB0-5B76-4FF4-9C25-798F3ED65B4D}" type="presOf" srcId="{CB5DABE2-B03B-48FC-A831-82A63F78756C}" destId="{389D98C7-382A-403D-BF33-141BD16A07A5}" srcOrd="0" destOrd="0" presId="urn:microsoft.com/office/officeart/2011/layout/TabList"/>
    <dgm:cxn modelId="{81B3B2B0-5863-46E1-B1EB-F1539A68EC3C}" type="presOf" srcId="{5A6B175F-7C3D-4DDC-A492-2EC1BD3ED8C9}" destId="{3D4BB595-55BD-403C-B29A-DC90EAB8240D}" srcOrd="0" destOrd="0" presId="urn:microsoft.com/office/officeart/2011/layout/TabList"/>
    <dgm:cxn modelId="{45CB34B4-9E76-4ED2-8EF6-95862A84707C}" srcId="{4B94DFF7-7E24-444F-82BC-AABE4865E2AC}" destId="{5AEB836C-723B-42CD-980A-B14AB5574F4E}" srcOrd="3" destOrd="0" parTransId="{67327D0F-69AF-47D7-8A7D-993A521FD701}" sibTransId="{F98CD1AC-EE7C-4324-AF51-EE9AC130F7BF}"/>
    <dgm:cxn modelId="{F018BDBC-C4DD-427A-9F62-F2B5E85BC4EF}" type="presOf" srcId="{4B94DFF7-7E24-444F-82BC-AABE4865E2AC}" destId="{895D005C-5238-44AD-B01C-C49E16913783}" srcOrd="0" destOrd="0" presId="urn:microsoft.com/office/officeart/2011/layout/TabList"/>
    <dgm:cxn modelId="{150A7DC1-D9F1-4B30-A442-96D157AB84C2}" srcId="{B5E6D656-E77E-4257-9FA7-17B4A36C55DE}" destId="{79D13901-8A5C-4EF2-916D-6946910D639E}" srcOrd="0" destOrd="0" parTransId="{DCCF6BE2-01A1-4EC5-9C07-39D42D6F88F3}" sibTransId="{629F834D-6FE8-42A6-9AEB-A4082AEDC7BA}"/>
    <dgm:cxn modelId="{074A7EDF-F963-4C7D-87C3-B72D18A44A6E}" srcId="{6BB9E8C9-0009-49FB-AE2B-CA850D86D0CF}" destId="{33B7BF97-E941-48F7-B2C6-51ED3FA154C3}" srcOrd="0" destOrd="0" parTransId="{859E5FD6-88C1-46C7-B9E3-494BD7E2C9E8}" sibTransId="{2FCBCA1F-AB56-4868-8E27-436311F1E9BE}"/>
    <dgm:cxn modelId="{F4F238ED-76F2-4B7A-9C9C-540D74B07EE4}" srcId="{33B7BF97-E941-48F7-B2C6-51ED3FA154C3}" destId="{CB5DABE2-B03B-48FC-A831-82A63F78756C}" srcOrd="0" destOrd="0" parTransId="{4360A3C5-98ED-437B-9FC3-74D4E264A907}" sibTransId="{8AF9346E-9F05-463B-8764-F5025F982C78}"/>
    <dgm:cxn modelId="{ADBB40FE-56EE-4359-9FB1-2A9F564BE1D1}" type="presParOf" srcId="{13A5CA3F-C7C1-44D2-8745-18C3FB6A0A7E}" destId="{81746921-E1F7-4279-B7BE-75A5A8CC033E}" srcOrd="0" destOrd="0" presId="urn:microsoft.com/office/officeart/2011/layout/TabList"/>
    <dgm:cxn modelId="{BE9CB07B-6657-438F-95DC-96C7671EE48D}" type="presParOf" srcId="{81746921-E1F7-4279-B7BE-75A5A8CC033E}" destId="{389D98C7-382A-403D-BF33-141BD16A07A5}" srcOrd="0" destOrd="0" presId="urn:microsoft.com/office/officeart/2011/layout/TabList"/>
    <dgm:cxn modelId="{F6659D6B-9737-40DA-9FB3-0D311FA96A07}" type="presParOf" srcId="{81746921-E1F7-4279-B7BE-75A5A8CC033E}" destId="{54AD5F28-A307-4F38-9C6D-727B7FF54BAE}" srcOrd="1" destOrd="0" presId="urn:microsoft.com/office/officeart/2011/layout/TabList"/>
    <dgm:cxn modelId="{5A3E4213-F228-4403-BD47-86C03CA422B5}" type="presParOf" srcId="{81746921-E1F7-4279-B7BE-75A5A8CC033E}" destId="{53329D55-D095-4C51-A189-02A69C619D7D}" srcOrd="2" destOrd="0" presId="urn:microsoft.com/office/officeart/2011/layout/TabList"/>
    <dgm:cxn modelId="{84C3AD40-2389-4BF9-BE84-D4AC6534B628}" type="presParOf" srcId="{13A5CA3F-C7C1-44D2-8745-18C3FB6A0A7E}" destId="{5400A615-8064-40A4-A01C-9AAF415EA38D}" srcOrd="1" destOrd="0" presId="urn:microsoft.com/office/officeart/2011/layout/TabList"/>
    <dgm:cxn modelId="{B4EBB387-3760-4B3E-92B6-FB0FDCFB068D}" type="presParOf" srcId="{13A5CA3F-C7C1-44D2-8745-18C3FB6A0A7E}" destId="{64EC2190-B998-4AFA-827E-EFF020B1416D}" srcOrd="2" destOrd="0" presId="urn:microsoft.com/office/officeart/2011/layout/TabList"/>
    <dgm:cxn modelId="{C4FFF3DB-6B53-4855-B8F9-79CA5C1F2764}" type="presParOf" srcId="{13A5CA3F-C7C1-44D2-8745-18C3FB6A0A7E}" destId="{90595067-8E31-4B65-A703-97BFE0959A06}" srcOrd="3" destOrd="0" presId="urn:microsoft.com/office/officeart/2011/layout/TabList"/>
    <dgm:cxn modelId="{B2A938B7-613D-4C12-B8B0-A1D761239629}" type="presParOf" srcId="{90595067-8E31-4B65-A703-97BFE0959A06}" destId="{2DB7F04A-D8B5-487D-9485-30A2E11462ED}" srcOrd="0" destOrd="0" presId="urn:microsoft.com/office/officeart/2011/layout/TabList"/>
    <dgm:cxn modelId="{E4A06142-9B69-4F2F-96AF-3888C80B7675}" type="presParOf" srcId="{90595067-8E31-4B65-A703-97BFE0959A06}" destId="{1B6B2D60-D561-4B9C-B3D8-AC6BB03D16C9}" srcOrd="1" destOrd="0" presId="urn:microsoft.com/office/officeart/2011/layout/TabList"/>
    <dgm:cxn modelId="{FDB01013-E7A9-404E-A085-6DD4EB80A095}" type="presParOf" srcId="{90595067-8E31-4B65-A703-97BFE0959A06}" destId="{8D542E2C-047E-4053-AC4F-B6D3455DEB9F}" srcOrd="2" destOrd="0" presId="urn:microsoft.com/office/officeart/2011/layout/TabList"/>
    <dgm:cxn modelId="{BFB449A0-A829-44B7-BE2F-0D747A2C3F10}" type="presParOf" srcId="{13A5CA3F-C7C1-44D2-8745-18C3FB6A0A7E}" destId="{1CFE3E28-C4E5-4F40-91CA-5A0109A4C0D9}" srcOrd="4" destOrd="0" presId="urn:microsoft.com/office/officeart/2011/layout/TabList"/>
    <dgm:cxn modelId="{EE597CF1-1016-482C-AE29-971660051893}" type="presParOf" srcId="{13A5CA3F-C7C1-44D2-8745-18C3FB6A0A7E}" destId="{70DB1A91-C581-4194-ABD0-715DE41DA909}" srcOrd="5" destOrd="0" presId="urn:microsoft.com/office/officeart/2011/layout/TabList"/>
    <dgm:cxn modelId="{4B786B42-55F8-4C54-897D-CA1E721462D5}" type="presParOf" srcId="{13A5CA3F-C7C1-44D2-8745-18C3FB6A0A7E}" destId="{2531A3A7-1B79-46DF-9366-AC7465D30A6A}" srcOrd="6" destOrd="0" presId="urn:microsoft.com/office/officeart/2011/layout/TabList"/>
    <dgm:cxn modelId="{90CB6C2C-24E0-4E71-B70B-F8284A74E8CE}" type="presParOf" srcId="{2531A3A7-1B79-46DF-9366-AC7465D30A6A}" destId="{43A07656-E1DA-4C4B-978C-DB34B741B6EE}" srcOrd="0" destOrd="0" presId="urn:microsoft.com/office/officeart/2011/layout/TabList"/>
    <dgm:cxn modelId="{8661B4C7-4C63-442C-929F-41C17AEE4242}" type="presParOf" srcId="{2531A3A7-1B79-46DF-9366-AC7465D30A6A}" destId="{895D005C-5238-44AD-B01C-C49E16913783}" srcOrd="1" destOrd="0" presId="urn:microsoft.com/office/officeart/2011/layout/TabList"/>
    <dgm:cxn modelId="{BC7016F0-FFF3-4D1C-AD26-57E643E7134B}" type="presParOf" srcId="{2531A3A7-1B79-46DF-9366-AC7465D30A6A}" destId="{F1B17136-C496-42A1-89FB-D42EAA215852}" srcOrd="2" destOrd="0" presId="urn:microsoft.com/office/officeart/2011/layout/TabList"/>
    <dgm:cxn modelId="{0057D068-79A4-4283-AC70-0886E8DEEBD3}" type="presParOf" srcId="{13A5CA3F-C7C1-44D2-8745-18C3FB6A0A7E}" destId="{3D4BB595-55BD-403C-B29A-DC90EAB8240D}" srcOrd="7" destOrd="0" presId="urn:microsoft.com/office/officeart/2011/layout/TabList"/>
    <dgm:cxn modelId="{C4673DFF-7766-42F0-83DD-E9AEB23E32F1}" type="presParOf" srcId="{13A5CA3F-C7C1-44D2-8745-18C3FB6A0A7E}" destId="{7A13E5DC-DFF9-4917-997B-F3EC851455C6}" srcOrd="8" destOrd="0" presId="urn:microsoft.com/office/officeart/2011/layout/TabList"/>
    <dgm:cxn modelId="{31537A0C-6747-4935-A9A8-FCC65355978F}" type="presParOf" srcId="{13A5CA3F-C7C1-44D2-8745-18C3FB6A0A7E}" destId="{2C38210A-A875-44D5-AF2B-D50576B2F8D1}" srcOrd="9" destOrd="0" presId="urn:microsoft.com/office/officeart/2011/layout/TabList"/>
    <dgm:cxn modelId="{DFF886DA-C375-4EA6-B6DC-DC73B5069F7C}" type="presParOf" srcId="{2C38210A-A875-44D5-AF2B-D50576B2F8D1}" destId="{31EB22CD-CE2D-4E7B-AA73-8CBA4834DFCF}" srcOrd="0" destOrd="0" presId="urn:microsoft.com/office/officeart/2011/layout/TabList"/>
    <dgm:cxn modelId="{B89C37EB-A4A3-4AB3-9E88-EDB9CF9E4EE4}" type="presParOf" srcId="{2C38210A-A875-44D5-AF2B-D50576B2F8D1}" destId="{01930C67-67D5-4249-A6B6-F1510B160284}" srcOrd="1" destOrd="0" presId="urn:microsoft.com/office/officeart/2011/layout/TabList"/>
    <dgm:cxn modelId="{CEAA7021-1181-4847-AEEB-2F866BFD9C0A}" type="presParOf" srcId="{2C38210A-A875-44D5-AF2B-D50576B2F8D1}" destId="{5E7F3028-8FD9-456F-B440-AB774E9B056F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7F3028-8FD9-456F-B440-AB774E9B056F}">
      <dsp:nvSpPr>
        <dsp:cNvPr id="0" name=""/>
        <dsp:cNvSpPr/>
      </dsp:nvSpPr>
      <dsp:spPr>
        <a:xfrm>
          <a:off x="0" y="4062902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B17136-C496-42A1-89FB-D42EAA215852}">
      <dsp:nvSpPr>
        <dsp:cNvPr id="0" name=""/>
        <dsp:cNvSpPr/>
      </dsp:nvSpPr>
      <dsp:spPr>
        <a:xfrm>
          <a:off x="0" y="2842348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542E2C-047E-4053-AC4F-B6D3455DEB9F}">
      <dsp:nvSpPr>
        <dsp:cNvPr id="0" name=""/>
        <dsp:cNvSpPr/>
      </dsp:nvSpPr>
      <dsp:spPr>
        <a:xfrm>
          <a:off x="0" y="1621794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329D55-D095-4C51-A189-02A69C619D7D}">
      <dsp:nvSpPr>
        <dsp:cNvPr id="0" name=""/>
        <dsp:cNvSpPr/>
      </dsp:nvSpPr>
      <dsp:spPr>
        <a:xfrm>
          <a:off x="0" y="401240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9D98C7-382A-403D-BF33-141BD16A07A5}">
      <dsp:nvSpPr>
        <dsp:cNvPr id="0" name=""/>
        <dsp:cNvSpPr/>
      </dsp:nvSpPr>
      <dsp:spPr>
        <a:xfrm>
          <a:off x="1584959" y="1097"/>
          <a:ext cx="4511040" cy="4001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40005" rIns="40005" bIns="40005" numCol="1" spcCol="1270" anchor="b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 </a:t>
          </a:r>
        </a:p>
      </dsp:txBody>
      <dsp:txXfrm>
        <a:off x="1584959" y="1097"/>
        <a:ext cx="4511040" cy="400142"/>
      </dsp:txXfrm>
    </dsp:sp>
    <dsp:sp modelId="{54AD5F28-A307-4F38-9C6D-727B7FF54BAE}">
      <dsp:nvSpPr>
        <dsp:cNvPr id="0" name=""/>
        <dsp:cNvSpPr/>
      </dsp:nvSpPr>
      <dsp:spPr>
        <a:xfrm>
          <a:off x="0" y="1097"/>
          <a:ext cx="1584960" cy="40014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3 Days</a:t>
          </a:r>
        </a:p>
      </dsp:txBody>
      <dsp:txXfrm>
        <a:off x="19537" y="20634"/>
        <a:ext cx="1545886" cy="380605"/>
      </dsp:txXfrm>
    </dsp:sp>
    <dsp:sp modelId="{5400A615-8064-40A4-A01C-9AAF415EA38D}">
      <dsp:nvSpPr>
        <dsp:cNvPr id="0" name=""/>
        <dsp:cNvSpPr/>
      </dsp:nvSpPr>
      <dsp:spPr>
        <a:xfrm>
          <a:off x="0" y="401240"/>
          <a:ext cx="6096000" cy="8004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40005" rIns="40005" bIns="40005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</dsp:txBody>
      <dsp:txXfrm>
        <a:off x="0" y="401240"/>
        <a:ext cx="6096000" cy="800404"/>
      </dsp:txXfrm>
    </dsp:sp>
    <dsp:sp modelId="{2DB7F04A-D8B5-487D-9485-30A2E11462ED}">
      <dsp:nvSpPr>
        <dsp:cNvPr id="0" name=""/>
        <dsp:cNvSpPr/>
      </dsp:nvSpPr>
      <dsp:spPr>
        <a:xfrm>
          <a:off x="1584959" y="1221651"/>
          <a:ext cx="4511040" cy="4001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40005" rIns="40005" bIns="40005" numCol="1" spcCol="1270" anchor="b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 dirty="0"/>
        </a:p>
      </dsp:txBody>
      <dsp:txXfrm>
        <a:off x="1584959" y="1221651"/>
        <a:ext cx="4511040" cy="400142"/>
      </dsp:txXfrm>
    </dsp:sp>
    <dsp:sp modelId="{1B6B2D60-D561-4B9C-B3D8-AC6BB03D16C9}">
      <dsp:nvSpPr>
        <dsp:cNvPr id="0" name=""/>
        <dsp:cNvSpPr/>
      </dsp:nvSpPr>
      <dsp:spPr>
        <a:xfrm>
          <a:off x="0" y="1221651"/>
          <a:ext cx="1584960" cy="40014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25 slots</a:t>
          </a:r>
        </a:p>
      </dsp:txBody>
      <dsp:txXfrm>
        <a:off x="19537" y="1241188"/>
        <a:ext cx="1545886" cy="380605"/>
      </dsp:txXfrm>
    </dsp:sp>
    <dsp:sp modelId="{1CFE3E28-C4E5-4F40-91CA-5A0109A4C0D9}">
      <dsp:nvSpPr>
        <dsp:cNvPr id="0" name=""/>
        <dsp:cNvSpPr/>
      </dsp:nvSpPr>
      <dsp:spPr>
        <a:xfrm>
          <a:off x="0" y="1621794"/>
          <a:ext cx="6096000" cy="8004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None/>
          </a:pPr>
          <a:endParaRPr lang="en-US" sz="2400" kern="1200" dirty="0">
            <a:latin typeface="+mn-lt"/>
          </a:endParaRPr>
        </a:p>
      </dsp:txBody>
      <dsp:txXfrm>
        <a:off x="0" y="1621794"/>
        <a:ext cx="6096000" cy="800404"/>
      </dsp:txXfrm>
    </dsp:sp>
    <dsp:sp modelId="{43A07656-E1DA-4C4B-978C-DB34B741B6EE}">
      <dsp:nvSpPr>
        <dsp:cNvPr id="0" name=""/>
        <dsp:cNvSpPr/>
      </dsp:nvSpPr>
      <dsp:spPr>
        <a:xfrm>
          <a:off x="1584959" y="2442205"/>
          <a:ext cx="4511040" cy="4001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40005" rIns="40005" bIns="40005" numCol="1" spcCol="1270" anchor="b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 </a:t>
          </a:r>
        </a:p>
      </dsp:txBody>
      <dsp:txXfrm>
        <a:off x="1584959" y="2442205"/>
        <a:ext cx="4511040" cy="400142"/>
      </dsp:txXfrm>
    </dsp:sp>
    <dsp:sp modelId="{895D005C-5238-44AD-B01C-C49E16913783}">
      <dsp:nvSpPr>
        <dsp:cNvPr id="0" name=""/>
        <dsp:cNvSpPr/>
      </dsp:nvSpPr>
      <dsp:spPr>
        <a:xfrm>
          <a:off x="0" y="2442205"/>
          <a:ext cx="1584960" cy="40014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Format</a:t>
          </a:r>
        </a:p>
      </dsp:txBody>
      <dsp:txXfrm>
        <a:off x="19537" y="2461742"/>
        <a:ext cx="1545886" cy="380605"/>
      </dsp:txXfrm>
    </dsp:sp>
    <dsp:sp modelId="{3D4BB595-55BD-403C-B29A-DC90EAB8240D}">
      <dsp:nvSpPr>
        <dsp:cNvPr id="0" name=""/>
        <dsp:cNvSpPr/>
      </dsp:nvSpPr>
      <dsp:spPr>
        <a:xfrm>
          <a:off x="0" y="2842348"/>
          <a:ext cx="6096000" cy="8004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None/>
          </a:pPr>
          <a:endParaRPr lang="en-US" sz="2400" kern="1200" dirty="0">
            <a:latin typeface="+mn-lt"/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endParaRPr lang="en-US" sz="3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endParaRPr lang="en-US" sz="16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badi" panose="020B0604020104020204" pitchFamily="34" charset="0"/>
            <a:ea typeface="+mn-ea"/>
            <a:cs typeface="+mn-cs"/>
          </a:endParaRPr>
        </a:p>
      </dsp:txBody>
      <dsp:txXfrm>
        <a:off x="0" y="2842348"/>
        <a:ext cx="6096000" cy="800404"/>
      </dsp:txXfrm>
    </dsp:sp>
    <dsp:sp modelId="{31EB22CD-CE2D-4E7B-AA73-8CBA4834DFCF}">
      <dsp:nvSpPr>
        <dsp:cNvPr id="0" name=""/>
        <dsp:cNvSpPr/>
      </dsp:nvSpPr>
      <dsp:spPr>
        <a:xfrm>
          <a:off x="1584959" y="3662759"/>
          <a:ext cx="4511040" cy="4001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930C67-67D5-4249-A6B6-F1510B160284}">
      <dsp:nvSpPr>
        <dsp:cNvPr id="0" name=""/>
        <dsp:cNvSpPr/>
      </dsp:nvSpPr>
      <dsp:spPr>
        <a:xfrm>
          <a:off x="0" y="3662759"/>
          <a:ext cx="1584960" cy="40014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Type</a:t>
          </a:r>
        </a:p>
      </dsp:txBody>
      <dsp:txXfrm>
        <a:off x="19537" y="3682296"/>
        <a:ext cx="1545886" cy="3806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334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92225" y="0"/>
            <a:ext cx="4278154" cy="3334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4CCA8C-2727-A54D-B40F-70CF9669C616}" type="datetimeFigureOut">
              <a:rPr lang="fr-FR"/>
              <a:pPr/>
              <a:t>24/09/2021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334476"/>
            <a:ext cx="4278154" cy="3334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92225" y="6334476"/>
            <a:ext cx="4278154" cy="3334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CEFCA3-4FB0-F648-923A-3843471D4321}" type="slidenum">
              <a:rPr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2067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334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92225" y="0"/>
            <a:ext cx="4278154" cy="3334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47D4E0-ADF2-4269-A368-F8657ABA7EB7}" type="datetimeFigureOut">
              <a:rPr lang="en-US" smtClean="0"/>
              <a:pPr/>
              <a:t>9/24/2021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713038" y="500063"/>
            <a:ext cx="4446587" cy="2501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7267" y="3167817"/>
            <a:ext cx="7898130" cy="3001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334476"/>
            <a:ext cx="4278154" cy="3334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92225" y="6334476"/>
            <a:ext cx="4278154" cy="3334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DCFB2-2FC4-4A48-85D8-914292BD17B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5154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4x27.dk/english-taxi/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8DCFB2-2FC4-4A48-85D8-914292BD17B8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8701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This </a:t>
            </a:r>
            <a:r>
              <a:rPr lang="fr-FR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result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is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the </a:t>
            </a:r>
            <a:r>
              <a:rPr lang="fr-FR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highest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of all </a:t>
            </a:r>
            <a:r>
              <a:rPr lang="fr-FR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specialty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congresses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(</a:t>
            </a:r>
            <a:r>
              <a:rPr lang="fr-FR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Preventive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: 58% on-site, ACVC : 48%).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8DCFB2-2FC4-4A48-85D8-914292BD17B8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1297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Bernard to present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8DCFB2-2FC4-4A48-85D8-914292BD17B8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5397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Alessia to present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8DCFB2-2FC4-4A48-85D8-914292BD17B8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832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Denisa to present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8DCFB2-2FC4-4A48-85D8-914292BD17B8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189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u="sng" dirty="0">
                <a:hlinkClick r:id="rId3"/>
              </a:rPr>
              <a:t>taxi</a:t>
            </a:r>
            <a:r>
              <a:rPr lang="en-US" dirty="0"/>
              <a:t> from Bella Center to the city </a:t>
            </a:r>
            <a:r>
              <a:rPr lang="en-US" dirty="0" err="1"/>
              <a:t>centre</a:t>
            </a:r>
            <a:r>
              <a:rPr lang="en-US" dirty="0"/>
              <a:t> costs about DKK 200. </a:t>
            </a:r>
          </a:p>
          <a:p>
            <a:r>
              <a:rPr lang="en-US" dirty="0"/>
              <a:t>A taxi from Bella Center Copenhagen to Copenhagen Airport costs about DKK 150-200.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8DCFB2-2FC4-4A48-85D8-914292BD17B8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009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Low competition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8DCFB2-2FC4-4A48-85D8-914292BD17B8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7266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45241-5736-4B4C-87EB-0DBF90BAE65C}" type="slidenum">
              <a:rPr lang="fr-FR" smtClean="0"/>
              <a:pPr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54560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45241-5736-4B4C-87EB-0DBF90BAE65C}" type="slidenum">
              <a:rPr lang="fr-FR" smtClean="0"/>
              <a:pPr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0432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C2774E4-5C64-4C62-984F-3967F8EB8213}"/>
              </a:ext>
            </a:extLst>
          </p:cNvPr>
          <p:cNvCxnSpPr>
            <a:cxnSpLocks/>
          </p:cNvCxnSpPr>
          <p:nvPr userDrawn="1"/>
        </p:nvCxnSpPr>
        <p:spPr>
          <a:xfrm>
            <a:off x="0" y="915566"/>
            <a:ext cx="9144000" cy="0"/>
          </a:xfrm>
          <a:prstGeom prst="line">
            <a:avLst/>
          </a:prstGeom>
          <a:ln>
            <a:solidFill>
              <a:srgbClr val="D3D3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8241F9B-0D2C-427A-A3BB-2BECB174CFED}"/>
              </a:ext>
            </a:extLst>
          </p:cNvPr>
          <p:cNvCxnSpPr>
            <a:cxnSpLocks/>
          </p:cNvCxnSpPr>
          <p:nvPr userDrawn="1"/>
        </p:nvCxnSpPr>
        <p:spPr>
          <a:xfrm>
            <a:off x="0" y="4155926"/>
            <a:ext cx="7020272" cy="0"/>
          </a:xfrm>
          <a:prstGeom prst="line">
            <a:avLst/>
          </a:prstGeom>
          <a:ln>
            <a:solidFill>
              <a:srgbClr val="D3D3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180363E9-1308-4C0E-BDA5-CF390AD35CAC}"/>
              </a:ext>
            </a:extLst>
          </p:cNvPr>
          <p:cNvCxnSpPr>
            <a:cxnSpLocks/>
          </p:cNvCxnSpPr>
          <p:nvPr userDrawn="1"/>
        </p:nvCxnSpPr>
        <p:spPr>
          <a:xfrm>
            <a:off x="971600" y="0"/>
            <a:ext cx="0" cy="5143500"/>
          </a:xfrm>
          <a:prstGeom prst="line">
            <a:avLst/>
          </a:prstGeom>
          <a:ln>
            <a:solidFill>
              <a:srgbClr val="D3D3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33F0FED1-B8F9-445B-959A-F64BB176898C}"/>
              </a:ext>
            </a:extLst>
          </p:cNvPr>
          <p:cNvSpPr/>
          <p:nvPr userDrawn="1"/>
        </p:nvSpPr>
        <p:spPr>
          <a:xfrm>
            <a:off x="899592" y="843558"/>
            <a:ext cx="144016" cy="144016"/>
          </a:xfrm>
          <a:prstGeom prst="ellipse">
            <a:avLst/>
          </a:prstGeom>
          <a:solidFill>
            <a:srgbClr val="878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0F7C9BB3-3FAB-4AF6-A672-13B009C327B3}"/>
              </a:ext>
            </a:extLst>
          </p:cNvPr>
          <p:cNvSpPr/>
          <p:nvPr userDrawn="1"/>
        </p:nvSpPr>
        <p:spPr>
          <a:xfrm>
            <a:off x="899592" y="3579862"/>
            <a:ext cx="144016" cy="144016"/>
          </a:xfrm>
          <a:prstGeom prst="ellipse">
            <a:avLst/>
          </a:prstGeom>
          <a:solidFill>
            <a:srgbClr val="AE1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4953AD7C-105B-44C2-B8FA-6295064382B1}"/>
              </a:ext>
            </a:extLst>
          </p:cNvPr>
          <p:cNvSpPr/>
          <p:nvPr userDrawn="1"/>
        </p:nvSpPr>
        <p:spPr>
          <a:xfrm>
            <a:off x="899592" y="4083918"/>
            <a:ext cx="144016" cy="144016"/>
          </a:xfrm>
          <a:prstGeom prst="ellipse">
            <a:avLst/>
          </a:prstGeom>
          <a:solidFill>
            <a:srgbClr val="878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E87A3DCC-5F52-46C1-83E5-0DCD52BF0A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09228" y="2571750"/>
            <a:ext cx="2930724" cy="865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>
                <a:solidFill>
                  <a:schemeClr val="tx1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A short description about the subject of the presentation. Can be used as a subtitle.</a:t>
            </a:r>
          </a:p>
        </p:txBody>
      </p:sp>
      <p:sp>
        <p:nvSpPr>
          <p:cNvPr id="35" name="Espace réservé du texte 34">
            <a:extLst>
              <a:ext uri="{FF2B5EF4-FFF2-40B4-BE49-F238E27FC236}">
                <a16:creationId xmlns:a16="http://schemas.microsoft.com/office/drawing/2014/main" id="{C72245EA-CCDD-44D2-815D-356CD05756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09228" y="1203598"/>
            <a:ext cx="4010844" cy="12961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500"/>
              </a:lnSpc>
              <a:spcBef>
                <a:spcPts val="0"/>
              </a:spcBef>
              <a:buNone/>
              <a:defRPr sz="4800">
                <a:solidFill>
                  <a:srgbClr val="AE1022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fr-FR" dirty="0"/>
              <a:t>Document Title</a:t>
            </a:r>
          </a:p>
        </p:txBody>
      </p:sp>
      <p:sp>
        <p:nvSpPr>
          <p:cNvPr id="36" name="Espace réservé du texte 32">
            <a:extLst>
              <a:ext uri="{FF2B5EF4-FFF2-40B4-BE49-F238E27FC236}">
                <a16:creationId xmlns:a16="http://schemas.microsoft.com/office/drawing/2014/main" id="{16284A64-7B54-461F-9363-2BE4503F91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09227" y="3507855"/>
            <a:ext cx="2930724" cy="288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>
                <a:solidFill>
                  <a:srgbClr val="AE1022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Presentation date</a:t>
            </a:r>
          </a:p>
        </p:txBody>
      </p:sp>
      <p:pic>
        <p:nvPicPr>
          <p:cNvPr id="14" name="Picture 13" descr="EHRA Word Mark 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041188" y="530192"/>
            <a:ext cx="1913984" cy="67340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Picture 14" descr="esc-logo-transparent-background_500x300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429520" y="3714766"/>
            <a:ext cx="1309683" cy="78581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6A01797-8D6C-4BBB-8B5F-CB24DB662E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4619" y="339502"/>
            <a:ext cx="3527301" cy="72008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2600" b="0">
                <a:solidFill>
                  <a:schemeClr val="tx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First line</a:t>
            </a:r>
            <a:br>
              <a:rPr lang="en-US" dirty="0"/>
            </a:br>
            <a:r>
              <a:rPr lang="en-US" dirty="0"/>
              <a:t>Of the headline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EF734305-4997-41D6-B5C3-AD35E80BE4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67945" y="1635646"/>
            <a:ext cx="3024336" cy="227818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00"/>
              </a:lnSpc>
              <a:spcBef>
                <a:spcPts val="312"/>
              </a:spcBef>
              <a:buNone/>
              <a:defRPr sz="1300" b="0">
                <a:solidFill>
                  <a:schemeClr val="tx1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fr-FR" dirty="0"/>
              <a:t>Abusus enim multitudine </a:t>
            </a:r>
            <a:r>
              <a:rPr lang="fr-FR" dirty="0" err="1"/>
              <a:t>hominum</a:t>
            </a:r>
            <a:r>
              <a:rPr lang="fr-FR" dirty="0"/>
              <a:t>, </a:t>
            </a:r>
            <a:r>
              <a:rPr lang="fr-FR" dirty="0" err="1"/>
              <a:t>quam</a:t>
            </a:r>
            <a:r>
              <a:rPr lang="fr-FR" dirty="0"/>
              <a:t> </a:t>
            </a:r>
            <a:r>
              <a:rPr lang="fr-FR" dirty="0" err="1"/>
              <a:t>tranquillis</a:t>
            </a:r>
            <a:r>
              <a:rPr lang="fr-FR" dirty="0"/>
              <a:t> in rebus </a:t>
            </a:r>
            <a:r>
              <a:rPr lang="fr-FR" dirty="0" err="1"/>
              <a:t>diutius</a:t>
            </a:r>
            <a:r>
              <a:rPr lang="fr-FR" dirty="0"/>
              <a:t> </a:t>
            </a:r>
            <a:r>
              <a:rPr lang="fr-FR" dirty="0" err="1"/>
              <a:t>rexit</a:t>
            </a:r>
            <a:r>
              <a:rPr lang="fr-FR" dirty="0"/>
              <a:t>, ex </a:t>
            </a:r>
            <a:r>
              <a:rPr lang="fr-FR" dirty="0" err="1"/>
              <a:t>agrestibus</a:t>
            </a:r>
            <a:r>
              <a:rPr lang="fr-FR" dirty="0"/>
              <a:t> </a:t>
            </a:r>
            <a:r>
              <a:rPr lang="fr-FR" dirty="0" err="1"/>
              <a:t>habitaculis</a:t>
            </a:r>
            <a:r>
              <a:rPr lang="fr-FR" dirty="0"/>
              <a:t> </a:t>
            </a:r>
            <a:r>
              <a:rPr lang="fr-FR" dirty="0" err="1"/>
              <a:t>urbes</a:t>
            </a:r>
            <a:r>
              <a:rPr lang="fr-FR" dirty="0"/>
              <a:t> </a:t>
            </a:r>
            <a:r>
              <a:rPr lang="fr-FR" dirty="0" err="1"/>
              <a:t>construxit</a:t>
            </a:r>
            <a:r>
              <a:rPr lang="fr-FR" dirty="0"/>
              <a:t> </a:t>
            </a:r>
            <a:r>
              <a:rPr lang="fr-FR" dirty="0" err="1"/>
              <a:t>multis</a:t>
            </a:r>
            <a:r>
              <a:rPr lang="fr-FR" dirty="0"/>
              <a:t> </a:t>
            </a:r>
            <a:r>
              <a:rPr lang="fr-FR" dirty="0" err="1"/>
              <a:t>opibus</a:t>
            </a:r>
            <a:r>
              <a:rPr lang="fr-FR" dirty="0"/>
              <a:t> </a:t>
            </a:r>
            <a:r>
              <a:rPr lang="fr-FR" dirty="0" err="1"/>
              <a:t>firmas</a:t>
            </a:r>
            <a:r>
              <a:rPr lang="fr-FR" dirty="0"/>
              <a:t> et </a:t>
            </a:r>
            <a:r>
              <a:rPr lang="fr-FR" dirty="0" err="1"/>
              <a:t>viribus</a:t>
            </a:r>
            <a:r>
              <a:rPr lang="fr-FR" dirty="0"/>
              <a:t>, </a:t>
            </a:r>
            <a:r>
              <a:rPr lang="fr-FR" dirty="0" err="1"/>
              <a:t>quarum</a:t>
            </a:r>
            <a:r>
              <a:rPr lang="fr-FR" dirty="0"/>
              <a:t> ad </a:t>
            </a:r>
            <a:r>
              <a:rPr lang="fr-FR" dirty="0" err="1"/>
              <a:t>praesens</a:t>
            </a:r>
            <a:r>
              <a:rPr lang="fr-FR" dirty="0"/>
              <a:t> </a:t>
            </a:r>
            <a:r>
              <a:rPr lang="fr-FR" dirty="0" err="1"/>
              <a:t>pleraeque</a:t>
            </a:r>
            <a:r>
              <a:rPr lang="fr-FR" dirty="0"/>
              <a:t> </a:t>
            </a:r>
            <a:r>
              <a:rPr lang="fr-FR" dirty="0" err="1"/>
              <a:t>licet</a:t>
            </a:r>
            <a:r>
              <a:rPr lang="fr-FR" dirty="0"/>
              <a:t> </a:t>
            </a:r>
            <a:r>
              <a:rPr lang="fr-FR" dirty="0" err="1"/>
              <a:t>Graecis</a:t>
            </a:r>
            <a:r>
              <a:rPr lang="fr-FR" dirty="0"/>
              <a:t> </a:t>
            </a:r>
            <a:r>
              <a:rPr lang="fr-FR" dirty="0" err="1"/>
              <a:t>nominibus</a:t>
            </a:r>
            <a:r>
              <a:rPr lang="fr-FR" dirty="0"/>
              <a:t> </a:t>
            </a:r>
            <a:r>
              <a:rPr lang="fr-FR" dirty="0" err="1"/>
              <a:t>appellentur</a:t>
            </a:r>
            <a:r>
              <a:rPr lang="fr-FR" dirty="0"/>
              <a:t>, </a:t>
            </a:r>
            <a:r>
              <a:rPr lang="fr-FR" dirty="0" err="1"/>
              <a:t>quae</a:t>
            </a:r>
            <a:r>
              <a:rPr lang="fr-FR" dirty="0"/>
              <a:t> </a:t>
            </a:r>
            <a:r>
              <a:rPr lang="fr-FR" dirty="0" err="1"/>
              <a:t>isdem</a:t>
            </a:r>
            <a:r>
              <a:rPr lang="fr-FR" dirty="0"/>
              <a:t> ad </a:t>
            </a:r>
            <a:r>
              <a:rPr lang="fr-FR" dirty="0" err="1"/>
              <a:t>arbitrium</a:t>
            </a:r>
            <a:r>
              <a:rPr lang="fr-FR" dirty="0"/>
              <a:t> </a:t>
            </a:r>
            <a:r>
              <a:rPr lang="fr-FR" dirty="0" err="1"/>
              <a:t>inposita</a:t>
            </a:r>
            <a:r>
              <a:rPr lang="fr-FR" dirty="0"/>
              <a:t> </a:t>
            </a:r>
            <a:r>
              <a:rPr lang="fr-FR" dirty="0" err="1"/>
              <a:t>sunt</a:t>
            </a:r>
            <a:r>
              <a:rPr lang="fr-FR" dirty="0"/>
              <a:t> </a:t>
            </a:r>
            <a:r>
              <a:rPr lang="fr-FR" dirty="0" err="1"/>
              <a:t>conditoris</a:t>
            </a:r>
            <a:r>
              <a:rPr lang="fr-FR" dirty="0"/>
              <a:t>, </a:t>
            </a:r>
            <a:r>
              <a:rPr lang="fr-FR" dirty="0" err="1"/>
              <a:t>primigenia</a:t>
            </a:r>
            <a:r>
              <a:rPr lang="fr-FR" dirty="0"/>
              <a:t> </a:t>
            </a:r>
            <a:r>
              <a:rPr lang="fr-FR" dirty="0" err="1"/>
              <a:t>tamen</a:t>
            </a:r>
            <a:r>
              <a:rPr lang="fr-FR" dirty="0"/>
              <a:t> nomina non </a:t>
            </a:r>
            <a:r>
              <a:rPr lang="fr-FR" dirty="0" err="1"/>
              <a:t>amittunt</a:t>
            </a:r>
            <a:r>
              <a:rPr lang="fr-FR" dirty="0"/>
              <a:t>, </a:t>
            </a:r>
            <a:r>
              <a:rPr lang="fr-FR" dirty="0" err="1"/>
              <a:t>quae</a:t>
            </a:r>
            <a:r>
              <a:rPr lang="fr-FR" dirty="0"/>
              <a:t> </a:t>
            </a:r>
            <a:r>
              <a:rPr lang="fr-FR" dirty="0" err="1"/>
              <a:t>eis</a:t>
            </a:r>
            <a:endParaRPr lang="fr-FR" dirty="0"/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2527C28F-4A99-4774-A672-5D1B9EEC6F5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67945" y="1347614"/>
            <a:ext cx="3024336" cy="28803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00"/>
              </a:lnSpc>
              <a:spcBef>
                <a:spcPts val="312"/>
              </a:spcBef>
              <a:buNone/>
              <a:defRPr sz="1400" b="1">
                <a:solidFill>
                  <a:schemeClr val="tx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fr-FR" dirty="0"/>
              <a:t>Subtitle</a:t>
            </a:r>
          </a:p>
        </p:txBody>
      </p:sp>
      <p:sp>
        <p:nvSpPr>
          <p:cNvPr id="11" name="Espace réservé pour une image  10">
            <a:extLst>
              <a:ext uri="{FF2B5EF4-FFF2-40B4-BE49-F238E27FC236}">
                <a16:creationId xmlns:a16="http://schemas.microsoft.com/office/drawing/2014/main" id="{EFADFAF9-AE6E-498A-A329-A501546781A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95" y="1347614"/>
            <a:ext cx="3844925" cy="2565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C4DCEFD-DF8E-49D5-AC57-A796E5A217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4619" y="339502"/>
            <a:ext cx="3527301" cy="72008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2600" b="0">
                <a:solidFill>
                  <a:schemeClr val="tx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First line</a:t>
            </a:r>
            <a:br>
              <a:rPr lang="en-US" dirty="0"/>
            </a:br>
            <a:r>
              <a:rPr lang="en-US" dirty="0"/>
              <a:t>Of the headline</a:t>
            </a:r>
          </a:p>
        </p:txBody>
      </p:sp>
      <p:sp>
        <p:nvSpPr>
          <p:cNvPr id="5" name="Espace réservé du texte 7">
            <a:extLst>
              <a:ext uri="{FF2B5EF4-FFF2-40B4-BE49-F238E27FC236}">
                <a16:creationId xmlns:a16="http://schemas.microsoft.com/office/drawing/2014/main" id="{1445E308-E33D-4DD7-B528-7AAEF390C5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9592" y="1995686"/>
            <a:ext cx="1872208" cy="227818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00"/>
              </a:lnSpc>
              <a:spcBef>
                <a:spcPts val="312"/>
              </a:spcBef>
              <a:buNone/>
              <a:defRPr sz="1300" b="0">
                <a:solidFill>
                  <a:schemeClr val="tx1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fr-FR" dirty="0"/>
              <a:t>Abusus enim multitudine </a:t>
            </a:r>
            <a:r>
              <a:rPr lang="fr-FR" dirty="0" err="1"/>
              <a:t>hominum</a:t>
            </a:r>
            <a:r>
              <a:rPr lang="fr-FR" dirty="0"/>
              <a:t>, </a:t>
            </a:r>
            <a:r>
              <a:rPr lang="fr-FR" dirty="0" err="1"/>
              <a:t>quam</a:t>
            </a:r>
            <a:r>
              <a:rPr lang="fr-FR" dirty="0"/>
              <a:t> </a:t>
            </a:r>
            <a:r>
              <a:rPr lang="fr-FR" dirty="0" err="1"/>
              <a:t>tranquillis</a:t>
            </a:r>
            <a:r>
              <a:rPr lang="fr-FR" dirty="0"/>
              <a:t> in rebus </a:t>
            </a:r>
            <a:r>
              <a:rPr lang="fr-FR" dirty="0" err="1"/>
              <a:t>diutius</a:t>
            </a:r>
            <a:r>
              <a:rPr lang="fr-FR" dirty="0"/>
              <a:t> </a:t>
            </a:r>
            <a:r>
              <a:rPr lang="fr-FR" dirty="0" err="1"/>
              <a:t>rexit</a:t>
            </a:r>
            <a:r>
              <a:rPr lang="fr-FR" dirty="0"/>
              <a:t>, ex </a:t>
            </a:r>
            <a:r>
              <a:rPr lang="fr-FR" dirty="0" err="1"/>
              <a:t>agrestibus</a:t>
            </a:r>
            <a:r>
              <a:rPr lang="fr-FR" dirty="0"/>
              <a:t> </a:t>
            </a:r>
            <a:r>
              <a:rPr lang="fr-FR" dirty="0" err="1"/>
              <a:t>habitaculis</a:t>
            </a:r>
            <a:r>
              <a:rPr lang="fr-FR" dirty="0"/>
              <a:t> </a:t>
            </a:r>
            <a:r>
              <a:rPr lang="fr-FR" dirty="0" err="1"/>
              <a:t>urbes</a:t>
            </a:r>
            <a:r>
              <a:rPr lang="fr-FR" dirty="0"/>
              <a:t> </a:t>
            </a:r>
            <a:r>
              <a:rPr lang="fr-FR" dirty="0" err="1"/>
              <a:t>construxit</a:t>
            </a:r>
            <a:r>
              <a:rPr lang="fr-FR" dirty="0"/>
              <a:t> </a:t>
            </a:r>
            <a:r>
              <a:rPr lang="fr-FR" dirty="0" err="1"/>
              <a:t>multis</a:t>
            </a:r>
            <a:r>
              <a:rPr lang="fr-FR" dirty="0"/>
              <a:t> </a:t>
            </a:r>
            <a:r>
              <a:rPr lang="fr-FR" dirty="0" err="1"/>
              <a:t>opibus</a:t>
            </a:r>
            <a:r>
              <a:rPr lang="fr-FR" dirty="0"/>
              <a:t> </a:t>
            </a:r>
            <a:r>
              <a:rPr lang="fr-FR" dirty="0" err="1"/>
              <a:t>firmas</a:t>
            </a:r>
            <a:endParaRPr lang="fr-FR" dirty="0"/>
          </a:p>
        </p:txBody>
      </p:sp>
      <p:sp>
        <p:nvSpPr>
          <p:cNvPr id="6" name="Espace réservé du texte 7">
            <a:extLst>
              <a:ext uri="{FF2B5EF4-FFF2-40B4-BE49-F238E27FC236}">
                <a16:creationId xmlns:a16="http://schemas.microsoft.com/office/drawing/2014/main" id="{3838AEB7-814F-4501-B3B0-295E086483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9592" y="1707654"/>
            <a:ext cx="1872208" cy="28803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00"/>
              </a:lnSpc>
              <a:spcBef>
                <a:spcPts val="312"/>
              </a:spcBef>
              <a:buNone/>
              <a:defRPr sz="1400" b="1">
                <a:solidFill>
                  <a:schemeClr val="tx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fr-FR" dirty="0"/>
              <a:t>Subtitle</a:t>
            </a:r>
          </a:p>
        </p:txBody>
      </p:sp>
      <p:sp>
        <p:nvSpPr>
          <p:cNvPr id="8" name="Espace réservé du graphique 7">
            <a:extLst>
              <a:ext uri="{FF2B5EF4-FFF2-40B4-BE49-F238E27FC236}">
                <a16:creationId xmlns:a16="http://schemas.microsoft.com/office/drawing/2014/main" id="{DF18E9B8-1D26-4B26-97FC-0474D1DFA809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3347864" y="1131590"/>
            <a:ext cx="3456384" cy="31422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icon to add chart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1312003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688A8CDE-DB91-41CF-8FE6-67282571111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4619" y="1445692"/>
            <a:ext cx="2699210" cy="33397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Main subtitle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D606C188-8B0F-413B-A845-2FC2D28247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498" y="1783870"/>
            <a:ext cx="2699210" cy="2300048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00" b="0">
                <a:solidFill>
                  <a:schemeClr val="tx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246062" indent="0">
              <a:lnSpc>
                <a:spcPts val="150"/>
              </a:lnSpc>
              <a:buNone/>
              <a:defRPr sz="900">
                <a:solidFill>
                  <a:srgbClr val="AE1022"/>
                </a:solidFill>
                <a:latin typeface="+mj-lt"/>
              </a:defRPr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Sub title 1</a:t>
            </a:r>
          </a:p>
          <a:p>
            <a:pPr marL="285750" marR="0" lvl="0" indent="-28575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Sub title 1</a:t>
            </a:r>
          </a:p>
          <a:p>
            <a:pPr marL="285750" marR="0" lvl="0" indent="-28575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Sub title 1</a:t>
            </a:r>
          </a:p>
          <a:p>
            <a:pPr marL="531812" marR="0" lvl="2" indent="-28575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Links</a:t>
            </a:r>
          </a:p>
          <a:p>
            <a:pPr marL="531812" marR="0" lvl="2" indent="-28575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Links</a:t>
            </a:r>
          </a:p>
          <a:p>
            <a:pPr marL="531812" marR="0" lvl="2" indent="-28575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Links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A920D5C-621F-4AA3-9973-F64124C5BC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06780" y="1087066"/>
            <a:ext cx="2752527" cy="216024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000" b="1">
                <a:solidFill>
                  <a:schemeClr val="tx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Main Font content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39930FB7-9F65-4686-A055-59779F7103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06780" y="1388842"/>
            <a:ext cx="2752527" cy="1069104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1800"/>
              </a:lnSpc>
              <a:spcBef>
                <a:spcPts val="312"/>
              </a:spcBef>
              <a:buNone/>
              <a:defRPr sz="1300" b="0">
                <a:solidFill>
                  <a:schemeClr val="tx1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 err="1"/>
              <a:t>Abusus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multitudine</a:t>
            </a:r>
            <a:r>
              <a:rPr lang="en-US" dirty="0"/>
              <a:t> </a:t>
            </a:r>
            <a:r>
              <a:rPr lang="en-US" dirty="0" err="1"/>
              <a:t>hominum</a:t>
            </a:r>
            <a:r>
              <a:rPr lang="en-US" dirty="0"/>
              <a:t>,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tranquillis</a:t>
            </a:r>
            <a:r>
              <a:rPr lang="en-US" dirty="0"/>
              <a:t> in rebus </a:t>
            </a:r>
            <a:r>
              <a:rPr lang="en-US" dirty="0" err="1"/>
              <a:t>diutius</a:t>
            </a:r>
            <a:r>
              <a:rPr lang="en-US" dirty="0"/>
              <a:t> </a:t>
            </a:r>
            <a:r>
              <a:rPr lang="en-US" dirty="0" err="1"/>
              <a:t>rexit</a:t>
            </a:r>
            <a:r>
              <a:rPr lang="en-US" dirty="0"/>
              <a:t>, ex </a:t>
            </a:r>
            <a:r>
              <a:rPr lang="en-US" dirty="0" err="1"/>
              <a:t>agrestibus</a:t>
            </a:r>
            <a:r>
              <a:rPr lang="en-US" dirty="0"/>
              <a:t> </a:t>
            </a:r>
            <a:r>
              <a:rPr lang="en-US" dirty="0" err="1"/>
              <a:t>habitaculis</a:t>
            </a:r>
            <a:r>
              <a:rPr lang="en-US" dirty="0"/>
              <a:t> </a:t>
            </a:r>
            <a:r>
              <a:rPr lang="en-US" dirty="0" err="1"/>
              <a:t>urbes</a:t>
            </a:r>
            <a:r>
              <a:rPr lang="en-US" dirty="0"/>
              <a:t> </a:t>
            </a:r>
            <a:r>
              <a:rPr lang="en-US" dirty="0" err="1"/>
              <a:t>construxit</a:t>
            </a:r>
            <a:r>
              <a:rPr lang="en-US" dirty="0"/>
              <a:t> multis </a:t>
            </a:r>
            <a:r>
              <a:rPr lang="en-US" dirty="0" err="1"/>
              <a:t>opibus</a:t>
            </a:r>
            <a:r>
              <a:rPr lang="en-US" dirty="0"/>
              <a:t> </a:t>
            </a:r>
            <a:r>
              <a:rPr lang="en-US" dirty="0" err="1"/>
              <a:t>firmas</a:t>
            </a:r>
            <a:r>
              <a:rPr lang="en-US" dirty="0"/>
              <a:t> et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3541AA8C-75F6-4388-A56B-54180CA5CE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06780" y="2543698"/>
            <a:ext cx="2752527" cy="216024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000" b="1">
                <a:solidFill>
                  <a:schemeClr val="tx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Small Font content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85647024-A663-4BF6-AF91-87A071AC311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06780" y="2845474"/>
            <a:ext cx="2752527" cy="1238444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1800"/>
              </a:lnSpc>
              <a:spcBef>
                <a:spcPts val="312"/>
              </a:spcBef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 err="1"/>
              <a:t>Abusus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multitudine</a:t>
            </a:r>
            <a:r>
              <a:rPr lang="en-US" dirty="0"/>
              <a:t> </a:t>
            </a:r>
            <a:r>
              <a:rPr lang="en-US" dirty="0" err="1"/>
              <a:t>hominum</a:t>
            </a:r>
            <a:r>
              <a:rPr lang="en-US" dirty="0"/>
              <a:t>,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tranquillis</a:t>
            </a:r>
            <a:r>
              <a:rPr lang="en-US" dirty="0"/>
              <a:t> in rebus </a:t>
            </a:r>
            <a:r>
              <a:rPr lang="en-US" dirty="0" err="1"/>
              <a:t>diutius</a:t>
            </a:r>
            <a:r>
              <a:rPr lang="en-US" dirty="0"/>
              <a:t> </a:t>
            </a:r>
            <a:r>
              <a:rPr lang="en-US" dirty="0" err="1"/>
              <a:t>rexit</a:t>
            </a:r>
            <a:r>
              <a:rPr lang="en-US" dirty="0"/>
              <a:t>, ex </a:t>
            </a:r>
            <a:r>
              <a:rPr lang="en-US" dirty="0" err="1"/>
              <a:t>agrestibus</a:t>
            </a:r>
            <a:r>
              <a:rPr lang="en-US" dirty="0"/>
              <a:t> </a:t>
            </a:r>
            <a:r>
              <a:rPr lang="en-US" dirty="0" err="1"/>
              <a:t>habitaculis</a:t>
            </a:r>
            <a:r>
              <a:rPr lang="en-US" dirty="0"/>
              <a:t> </a:t>
            </a:r>
            <a:r>
              <a:rPr lang="en-US" dirty="0" err="1"/>
              <a:t>urbes</a:t>
            </a:r>
            <a:r>
              <a:rPr lang="en-US" dirty="0"/>
              <a:t> </a:t>
            </a:r>
            <a:r>
              <a:rPr lang="en-US" dirty="0" err="1"/>
              <a:t>construxit</a:t>
            </a:r>
            <a:r>
              <a:rPr lang="en-US" dirty="0"/>
              <a:t> multis </a:t>
            </a:r>
            <a:r>
              <a:rPr lang="en-US" dirty="0" err="1"/>
              <a:t>opibus</a:t>
            </a:r>
            <a:r>
              <a:rPr lang="en-US" dirty="0"/>
              <a:t> </a:t>
            </a:r>
            <a:r>
              <a:rPr lang="en-US" dirty="0" err="1"/>
              <a:t>firmas</a:t>
            </a:r>
            <a:r>
              <a:rPr lang="en-US" dirty="0"/>
              <a:t> et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F819B75E-0D8D-45F7-A870-1BB4A966AD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4619" y="339502"/>
            <a:ext cx="3527301" cy="72008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2600" b="0">
                <a:solidFill>
                  <a:schemeClr val="tx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First line</a:t>
            </a:r>
            <a:br>
              <a:rPr lang="en-US" dirty="0"/>
            </a:br>
            <a:r>
              <a:rPr lang="en-US" dirty="0"/>
              <a:t>Of the headline</a:t>
            </a:r>
          </a:p>
        </p:txBody>
      </p:sp>
    </p:spTree>
    <p:extLst>
      <p:ext uri="{BB962C8B-B14F-4D97-AF65-F5344CB8AC3E}">
        <p14:creationId xmlns:p14="http://schemas.microsoft.com/office/powerpoint/2010/main" val="2866866926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3672B2D3-DBE6-4530-9208-F7BDEB9D6F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4619" y="339502"/>
            <a:ext cx="3527301" cy="72008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2600" b="0">
                <a:solidFill>
                  <a:schemeClr val="tx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First line</a:t>
            </a:r>
            <a:br>
              <a:rPr lang="en-US" dirty="0"/>
            </a:br>
            <a:r>
              <a:rPr lang="en-US" dirty="0"/>
              <a:t>Of the headline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49672AB-138D-43EB-AECE-9FAA6E62B13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6750" y="1347614"/>
            <a:ext cx="2160588" cy="1439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7" name="Espace réservé pour une image  2">
            <a:extLst>
              <a:ext uri="{FF2B5EF4-FFF2-40B4-BE49-F238E27FC236}">
                <a16:creationId xmlns:a16="http://schemas.microsoft.com/office/drawing/2014/main" id="{FC9AD440-31A5-414B-9B24-FCF59855D39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043362" y="1347614"/>
            <a:ext cx="2160588" cy="1439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8" name="Espace réservé pour une image  2">
            <a:extLst>
              <a:ext uri="{FF2B5EF4-FFF2-40B4-BE49-F238E27FC236}">
                <a16:creationId xmlns:a16="http://schemas.microsoft.com/office/drawing/2014/main" id="{D5C372A6-16A0-492A-8A26-10B3345440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19382" y="1347614"/>
            <a:ext cx="2160588" cy="1439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6A4CAD-6588-4968-B1C2-009E9532E7E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5337" y="3003798"/>
            <a:ext cx="2232001" cy="216024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000" b="1">
                <a:solidFill>
                  <a:schemeClr val="tx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Small Font content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3FCD4FF4-E5B2-4B6E-85F0-05DA2123768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5337" y="3287158"/>
            <a:ext cx="2232001" cy="73438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1800"/>
              </a:lnSpc>
              <a:spcBef>
                <a:spcPts val="312"/>
              </a:spcBef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 err="1"/>
              <a:t>Viribus</a:t>
            </a:r>
            <a:r>
              <a:rPr lang="en-US" dirty="0"/>
              <a:t>, </a:t>
            </a:r>
            <a:r>
              <a:rPr lang="en-US" dirty="0" err="1"/>
              <a:t>quarum</a:t>
            </a:r>
            <a:r>
              <a:rPr lang="en-US" dirty="0"/>
              <a:t> ad </a:t>
            </a:r>
            <a:r>
              <a:rPr lang="en-US" dirty="0" err="1"/>
              <a:t>praesens</a:t>
            </a:r>
            <a:r>
              <a:rPr lang="en-US" dirty="0"/>
              <a:t> </a:t>
            </a:r>
            <a:r>
              <a:rPr lang="en-US" dirty="0" err="1"/>
              <a:t>pleraeque</a:t>
            </a:r>
            <a:r>
              <a:rPr lang="en-US" dirty="0"/>
              <a:t> licet </a:t>
            </a:r>
            <a:r>
              <a:rPr lang="en-US" dirty="0" err="1"/>
              <a:t>Graecis</a:t>
            </a:r>
            <a:r>
              <a:rPr lang="en-US" dirty="0"/>
              <a:t> </a:t>
            </a:r>
            <a:r>
              <a:rPr lang="en-US" dirty="0" err="1"/>
              <a:t>nominibus</a:t>
            </a:r>
            <a:r>
              <a:rPr lang="en-US" dirty="0"/>
              <a:t> </a:t>
            </a:r>
            <a:r>
              <a:rPr lang="en-US" dirty="0" err="1"/>
              <a:t>appellentur</a:t>
            </a:r>
            <a:r>
              <a:rPr lang="en-US" dirty="0"/>
              <a:t>, </a:t>
            </a:r>
            <a:r>
              <a:rPr lang="en-US" dirty="0" err="1"/>
              <a:t>quae</a:t>
            </a:r>
            <a:r>
              <a:rPr lang="en-US" dirty="0"/>
              <a:t> </a:t>
            </a:r>
            <a:r>
              <a:rPr lang="en-US" dirty="0" err="1"/>
              <a:t>isdem</a:t>
            </a:r>
            <a:r>
              <a:rPr lang="en-US" dirty="0"/>
              <a:t> ad </a:t>
            </a:r>
            <a:r>
              <a:rPr lang="en-US" dirty="0" err="1"/>
              <a:t>arbitrium</a:t>
            </a:r>
            <a:r>
              <a:rPr lang="en-US" dirty="0"/>
              <a:t> </a:t>
            </a:r>
            <a:r>
              <a:rPr lang="en-US" dirty="0" err="1"/>
              <a:t>inposita</a:t>
            </a:r>
            <a:r>
              <a:rPr lang="en-US" dirty="0"/>
              <a:t>.</a:t>
            </a:r>
          </a:p>
        </p:txBody>
      </p:sp>
      <p:sp>
        <p:nvSpPr>
          <p:cNvPr id="31" name="Espace réservé du texte 5">
            <a:extLst>
              <a:ext uri="{FF2B5EF4-FFF2-40B4-BE49-F238E27FC236}">
                <a16:creationId xmlns:a16="http://schemas.microsoft.com/office/drawing/2014/main" id="{D11A447F-7CE2-4175-8736-01654452A1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21753" y="2997865"/>
            <a:ext cx="2232001" cy="216024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000" b="1">
                <a:solidFill>
                  <a:schemeClr val="tx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Small Font content</a:t>
            </a:r>
          </a:p>
        </p:txBody>
      </p:sp>
      <p:sp>
        <p:nvSpPr>
          <p:cNvPr id="32" name="Espace réservé du texte 5">
            <a:extLst>
              <a:ext uri="{FF2B5EF4-FFF2-40B4-BE49-F238E27FC236}">
                <a16:creationId xmlns:a16="http://schemas.microsoft.com/office/drawing/2014/main" id="{C69D047D-E02A-4E22-AFCE-945B15C4B7E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21753" y="3281225"/>
            <a:ext cx="2232001" cy="73438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1800"/>
              </a:lnSpc>
              <a:spcBef>
                <a:spcPts val="312"/>
              </a:spcBef>
              <a:buNone/>
              <a:defRPr lang="en-US" sz="1000" b="0" i="0" kern="1200" dirty="0">
                <a:solidFill>
                  <a:schemeClr val="tx1"/>
                </a:solidFill>
                <a:latin typeface="+mn-lt"/>
                <a:ea typeface="+mn-ea"/>
                <a:cs typeface="Verdana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ts val="1800"/>
              </a:lnSpc>
              <a:spcBef>
                <a:spcPts val="312"/>
              </a:spcBef>
              <a:buClr>
                <a:srgbClr val="D00040"/>
              </a:buClr>
              <a:buFont typeface="Arial" pitchFamily="34" charset="0"/>
              <a:buNone/>
            </a:pPr>
            <a:r>
              <a:rPr lang="en-US" dirty="0" err="1"/>
              <a:t>Viribus</a:t>
            </a:r>
            <a:r>
              <a:rPr lang="en-US" dirty="0"/>
              <a:t>, </a:t>
            </a:r>
            <a:r>
              <a:rPr lang="en-US" dirty="0" err="1"/>
              <a:t>quarum</a:t>
            </a:r>
            <a:r>
              <a:rPr lang="en-US" dirty="0"/>
              <a:t> ad </a:t>
            </a:r>
            <a:r>
              <a:rPr lang="en-US" dirty="0" err="1"/>
              <a:t>praesens</a:t>
            </a:r>
            <a:r>
              <a:rPr lang="en-US" dirty="0"/>
              <a:t> </a:t>
            </a:r>
            <a:r>
              <a:rPr lang="en-US" dirty="0" err="1"/>
              <a:t>pleraeque</a:t>
            </a:r>
            <a:r>
              <a:rPr lang="en-US" dirty="0"/>
              <a:t> licet </a:t>
            </a:r>
            <a:r>
              <a:rPr lang="en-US" dirty="0" err="1"/>
              <a:t>Graecis</a:t>
            </a:r>
            <a:r>
              <a:rPr lang="en-US" dirty="0"/>
              <a:t> </a:t>
            </a:r>
            <a:r>
              <a:rPr lang="en-US" dirty="0" err="1"/>
              <a:t>nominibus</a:t>
            </a:r>
            <a:r>
              <a:rPr lang="en-US" dirty="0"/>
              <a:t> </a:t>
            </a:r>
            <a:r>
              <a:rPr lang="en-US" dirty="0" err="1"/>
              <a:t>appellentur</a:t>
            </a:r>
            <a:r>
              <a:rPr lang="en-US" dirty="0"/>
              <a:t>, </a:t>
            </a:r>
            <a:r>
              <a:rPr lang="en-US" dirty="0" err="1"/>
              <a:t>quae</a:t>
            </a:r>
            <a:r>
              <a:rPr lang="en-US" dirty="0"/>
              <a:t> </a:t>
            </a:r>
            <a:r>
              <a:rPr lang="en-US" dirty="0" err="1"/>
              <a:t>isdem</a:t>
            </a:r>
            <a:r>
              <a:rPr lang="en-US" dirty="0"/>
              <a:t> ad </a:t>
            </a:r>
            <a:r>
              <a:rPr lang="en-US" dirty="0" err="1"/>
              <a:t>arbitrium</a:t>
            </a:r>
            <a:r>
              <a:rPr lang="en-US" dirty="0"/>
              <a:t> </a:t>
            </a:r>
            <a:r>
              <a:rPr lang="en-US" dirty="0" err="1"/>
              <a:t>inposita</a:t>
            </a:r>
            <a:r>
              <a:rPr lang="en-US" dirty="0"/>
              <a:t>.</a:t>
            </a:r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50D2A001-2098-434C-A5C2-51B07DA9FA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19382" y="2986010"/>
            <a:ext cx="2232001" cy="216024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000" b="1">
                <a:solidFill>
                  <a:schemeClr val="tx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Small Font content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512AE462-CB21-43E2-A6AE-3885DC738BE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19382" y="3269369"/>
            <a:ext cx="2232001" cy="746243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1800"/>
              </a:lnSpc>
              <a:spcBef>
                <a:spcPts val="312"/>
              </a:spcBef>
              <a:buNone/>
              <a:defRPr lang="en-US" sz="1000" b="0" i="0" kern="1200" dirty="0">
                <a:solidFill>
                  <a:schemeClr val="tx1"/>
                </a:solidFill>
                <a:latin typeface="+mn-lt"/>
                <a:ea typeface="+mn-ea"/>
                <a:cs typeface="Verdana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ts val="1800"/>
              </a:lnSpc>
              <a:spcBef>
                <a:spcPts val="312"/>
              </a:spcBef>
              <a:buClr>
                <a:srgbClr val="D00040"/>
              </a:buClr>
              <a:buFont typeface="Arial" pitchFamily="34" charset="0"/>
              <a:buNone/>
            </a:pPr>
            <a:r>
              <a:rPr lang="en-US" dirty="0" err="1"/>
              <a:t>Viribus</a:t>
            </a:r>
            <a:r>
              <a:rPr lang="en-US" dirty="0"/>
              <a:t>, </a:t>
            </a:r>
            <a:r>
              <a:rPr lang="en-US" dirty="0" err="1"/>
              <a:t>quarum</a:t>
            </a:r>
            <a:r>
              <a:rPr lang="en-US" dirty="0"/>
              <a:t> ad </a:t>
            </a:r>
            <a:r>
              <a:rPr lang="en-US" dirty="0" err="1"/>
              <a:t>praesens</a:t>
            </a:r>
            <a:r>
              <a:rPr lang="en-US" dirty="0"/>
              <a:t> </a:t>
            </a:r>
            <a:r>
              <a:rPr lang="en-US" dirty="0" err="1"/>
              <a:t>pleraeque</a:t>
            </a:r>
            <a:r>
              <a:rPr lang="en-US" dirty="0"/>
              <a:t> licet </a:t>
            </a:r>
            <a:r>
              <a:rPr lang="en-US" dirty="0" err="1"/>
              <a:t>Graecis</a:t>
            </a:r>
            <a:r>
              <a:rPr lang="en-US" dirty="0"/>
              <a:t> </a:t>
            </a:r>
            <a:r>
              <a:rPr lang="en-US" dirty="0" err="1"/>
              <a:t>nominibus</a:t>
            </a:r>
            <a:r>
              <a:rPr lang="en-US" dirty="0"/>
              <a:t> </a:t>
            </a:r>
            <a:r>
              <a:rPr lang="en-US" dirty="0" err="1"/>
              <a:t>appellentur</a:t>
            </a:r>
            <a:r>
              <a:rPr lang="en-US" dirty="0"/>
              <a:t>, </a:t>
            </a:r>
            <a:r>
              <a:rPr lang="en-US" dirty="0" err="1"/>
              <a:t>quae</a:t>
            </a:r>
            <a:r>
              <a:rPr lang="en-US" dirty="0"/>
              <a:t> </a:t>
            </a:r>
            <a:r>
              <a:rPr lang="en-US" dirty="0" err="1"/>
              <a:t>isdem</a:t>
            </a:r>
            <a:r>
              <a:rPr lang="en-US" dirty="0"/>
              <a:t> ad </a:t>
            </a:r>
            <a:r>
              <a:rPr lang="en-US" dirty="0" err="1"/>
              <a:t>arbitrium</a:t>
            </a:r>
            <a:r>
              <a:rPr lang="en-US" dirty="0"/>
              <a:t> </a:t>
            </a:r>
            <a:r>
              <a:rPr lang="en-US" dirty="0" err="1"/>
              <a:t>inposita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6226119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géné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51FB21A-0E6D-4C3A-92F2-1A4C404F79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4619" y="339502"/>
            <a:ext cx="3527301" cy="72008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2600" b="0">
                <a:solidFill>
                  <a:schemeClr val="tx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First line</a:t>
            </a:r>
            <a:br>
              <a:rPr lang="en-US" dirty="0"/>
            </a:br>
            <a:r>
              <a:rPr lang="en-US" dirty="0"/>
              <a:t>Of the headline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861B12CF-C574-4831-92D6-4B1240FED72B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23850" y="1203325"/>
            <a:ext cx="7776542" cy="30972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  <a:lvl2pPr marL="266700" indent="0">
              <a:buNone/>
              <a:defRPr sz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2pPr>
            <a:lvl3pPr marL="531812" indent="0">
              <a:buNone/>
              <a:defRPr sz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3pPr>
            <a:lvl4pPr marL="809625" indent="0">
              <a:buNone/>
              <a:defRPr sz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4pPr>
            <a:lvl5pPr marL="1076325" indent="0">
              <a:buNone/>
              <a:defRPr sz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Cliquez pour ajouter le type de contenu souhaité</a:t>
            </a:r>
          </a:p>
        </p:txBody>
      </p:sp>
    </p:spTree>
    <p:extLst>
      <p:ext uri="{BB962C8B-B14F-4D97-AF65-F5344CB8AC3E}">
        <p14:creationId xmlns:p14="http://schemas.microsoft.com/office/powerpoint/2010/main" val="197294489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1" y="234000"/>
            <a:ext cx="8263229" cy="59412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00" y="1200151"/>
            <a:ext cx="8253642" cy="324684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8723" y="4716000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GB"/>
              <a:t>Speaker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33950" y="17345"/>
            <a:ext cx="498475" cy="273844"/>
          </a:xfrm>
          <a:prstGeom prst="rect">
            <a:avLst/>
          </a:prstGeom>
        </p:spPr>
        <p:txBody>
          <a:bodyPr/>
          <a:lstStyle/>
          <a:p>
            <a:fld id="{9B053499-6FEA-47F6-B45F-E78ED2B252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700265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712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C4A9C7A-5BA6-4888-A621-AF6B8C0AA0DF}"/>
              </a:ext>
            </a:extLst>
          </p:cNvPr>
          <p:cNvCxnSpPr>
            <a:cxnSpLocks/>
          </p:cNvCxnSpPr>
          <p:nvPr/>
        </p:nvCxnSpPr>
        <p:spPr>
          <a:xfrm>
            <a:off x="-828600" y="4659982"/>
            <a:ext cx="8642572" cy="0"/>
          </a:xfrm>
          <a:prstGeom prst="line">
            <a:avLst/>
          </a:prstGeom>
          <a:ln>
            <a:solidFill>
              <a:srgbClr val="D3D3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D39A238-24AB-44F3-8FE5-EF47858B4208}"/>
              </a:ext>
            </a:extLst>
          </p:cNvPr>
          <p:cNvCxnSpPr>
            <a:cxnSpLocks/>
          </p:cNvCxnSpPr>
          <p:nvPr/>
        </p:nvCxnSpPr>
        <p:spPr>
          <a:xfrm>
            <a:off x="8460432" y="843558"/>
            <a:ext cx="0" cy="3597076"/>
          </a:xfrm>
          <a:prstGeom prst="line">
            <a:avLst/>
          </a:prstGeom>
          <a:ln>
            <a:solidFill>
              <a:srgbClr val="D3D3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A040033-896C-4E78-8EDE-BBF09671494D}"/>
              </a:ext>
            </a:extLst>
          </p:cNvPr>
          <p:cNvCxnSpPr>
            <a:cxnSpLocks/>
          </p:cNvCxnSpPr>
          <p:nvPr/>
        </p:nvCxnSpPr>
        <p:spPr>
          <a:xfrm>
            <a:off x="501428" y="4659982"/>
            <a:ext cx="0" cy="483518"/>
          </a:xfrm>
          <a:prstGeom prst="line">
            <a:avLst/>
          </a:prstGeom>
          <a:ln>
            <a:solidFill>
              <a:srgbClr val="D3D3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e 9">
            <a:extLst>
              <a:ext uri="{FF2B5EF4-FFF2-40B4-BE49-F238E27FC236}">
                <a16:creationId xmlns:a16="http://schemas.microsoft.com/office/drawing/2014/main" id="{6FA7AD36-36F4-4B05-B569-FF77480FB16F}"/>
              </a:ext>
            </a:extLst>
          </p:cNvPr>
          <p:cNvSpPr/>
          <p:nvPr/>
        </p:nvSpPr>
        <p:spPr>
          <a:xfrm>
            <a:off x="395536" y="4551970"/>
            <a:ext cx="216024" cy="216024"/>
          </a:xfrm>
          <a:prstGeom prst="ellipse">
            <a:avLst/>
          </a:prstGeom>
          <a:solidFill>
            <a:srgbClr val="D0D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9103FAE-72E1-4BCF-93BD-189E9C5D00C2}"/>
              </a:ext>
            </a:extLst>
          </p:cNvPr>
          <p:cNvSpPr/>
          <p:nvPr/>
        </p:nvSpPr>
        <p:spPr>
          <a:xfrm>
            <a:off x="8388424" y="4584650"/>
            <a:ext cx="144016" cy="144016"/>
          </a:xfrm>
          <a:prstGeom prst="ellipse">
            <a:avLst/>
          </a:prstGeom>
          <a:solidFill>
            <a:srgbClr val="878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Picture 13" descr="EHRA Word Mark RGB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239740" y="123478"/>
            <a:ext cx="1841979" cy="648072"/>
          </a:xfrm>
          <a:prstGeom prst="rect">
            <a:avLst/>
          </a:prstGeom>
        </p:spPr>
      </p:pic>
      <p:pic>
        <p:nvPicPr>
          <p:cNvPr id="15" name="Picture 14" descr="ESC Logo Short-hand Red Pos RGB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001024" y="4500576"/>
            <a:ext cx="792647" cy="287079"/>
          </a:xfrm>
          <a:prstGeom prst="rect">
            <a:avLst/>
          </a:prstGeom>
          <a:solidFill>
            <a:schemeClr val="bg1"/>
          </a:solidFill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63" r:id="rId4"/>
    <p:sldLayoutId id="2147483664" r:id="rId5"/>
    <p:sldLayoutId id="2147483665" r:id="rId6"/>
    <p:sldLayoutId id="2147483668" r:id="rId7"/>
    <p:sldLayoutId id="2147483669" r:id="rId8"/>
  </p:sldLayoutIdLst>
  <p:transition>
    <p:fade/>
  </p:transition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i="0" kern="1200">
          <a:solidFill>
            <a:srgbClr val="008799"/>
          </a:solidFill>
          <a:latin typeface="Verdana"/>
          <a:ea typeface="+mj-ea"/>
          <a:cs typeface="Verdana"/>
        </a:defRPr>
      </a:lvl1pPr>
    </p:titleStyle>
    <p:bodyStyle>
      <a:lvl1pPr marL="266700" indent="-266700" algn="l" defTabSz="914400" rtl="0" eaLnBrk="1" latinLnBrk="0" hangingPunct="1">
        <a:spcBef>
          <a:spcPct val="20000"/>
        </a:spcBef>
        <a:buClr>
          <a:srgbClr val="D00040"/>
        </a:buClr>
        <a:buFont typeface="Arial" pitchFamily="34" charset="0"/>
        <a:buChar char="•"/>
        <a:defRPr sz="1800" b="1" i="0" kern="1200">
          <a:solidFill>
            <a:schemeClr val="tx1">
              <a:lumMod val="65000"/>
              <a:lumOff val="35000"/>
            </a:schemeClr>
          </a:solidFill>
          <a:latin typeface="Verdana"/>
          <a:ea typeface="+mn-ea"/>
          <a:cs typeface="Verdana"/>
        </a:defRPr>
      </a:lvl1pPr>
      <a:lvl2pPr marL="531813" indent="-265113" algn="l" defTabSz="914400" rtl="0" eaLnBrk="1" latinLnBrk="0" hangingPunct="1">
        <a:spcBef>
          <a:spcPct val="20000"/>
        </a:spcBef>
        <a:buClr>
          <a:srgbClr val="D00040"/>
        </a:buClr>
        <a:buFont typeface="Arial" pitchFamily="34" charset="0"/>
        <a:buChar char="•"/>
        <a:defRPr sz="1600" b="0" i="0" kern="1200">
          <a:solidFill>
            <a:schemeClr val="tx1">
              <a:lumMod val="65000"/>
              <a:lumOff val="35000"/>
            </a:schemeClr>
          </a:solidFill>
          <a:latin typeface="Verdana"/>
          <a:ea typeface="+mn-ea"/>
          <a:cs typeface="Verdana"/>
        </a:defRPr>
      </a:lvl2pPr>
      <a:lvl3pPr marL="809625" indent="-277813" algn="l" defTabSz="914400" rtl="0" eaLnBrk="1" latinLnBrk="0" hangingPunct="1">
        <a:spcBef>
          <a:spcPct val="20000"/>
        </a:spcBef>
        <a:buClr>
          <a:srgbClr val="D00040"/>
        </a:buClr>
        <a:buFont typeface="Arial" pitchFamily="34" charset="0"/>
        <a:buChar char="•"/>
        <a:defRPr sz="1400" b="0" i="0" kern="1200">
          <a:solidFill>
            <a:schemeClr val="tx1">
              <a:lumMod val="65000"/>
              <a:lumOff val="35000"/>
            </a:schemeClr>
          </a:solidFill>
          <a:latin typeface="Verdana"/>
          <a:ea typeface="+mn-ea"/>
          <a:cs typeface="Verdana"/>
        </a:defRPr>
      </a:lvl3pPr>
      <a:lvl4pPr marL="1076325" indent="-266700" algn="l" defTabSz="914400" rtl="0" eaLnBrk="1" latinLnBrk="0" hangingPunct="1">
        <a:spcBef>
          <a:spcPct val="20000"/>
        </a:spcBef>
        <a:buClr>
          <a:srgbClr val="D00040"/>
        </a:buClr>
        <a:buFont typeface="Arial" pitchFamily="34" charset="0"/>
        <a:buChar char="•"/>
        <a:defRPr sz="1400" b="0" i="0" kern="1200">
          <a:solidFill>
            <a:schemeClr val="tx1">
              <a:lumMod val="65000"/>
              <a:lumOff val="35000"/>
            </a:schemeClr>
          </a:solidFill>
          <a:latin typeface="Verdana"/>
          <a:ea typeface="+mn-ea"/>
          <a:cs typeface="Verdana"/>
        </a:defRPr>
      </a:lvl4pPr>
      <a:lvl5pPr marL="1343025" indent="-266700" algn="l" defTabSz="914400" rtl="0" eaLnBrk="1" latinLnBrk="0" hangingPunct="1">
        <a:spcBef>
          <a:spcPct val="20000"/>
        </a:spcBef>
        <a:buClr>
          <a:srgbClr val="D00040"/>
        </a:buClr>
        <a:buFont typeface="Arial" pitchFamily="34" charset="0"/>
        <a:buChar char="•"/>
        <a:defRPr sz="1400" b="0" i="0" kern="1200">
          <a:solidFill>
            <a:schemeClr val="tx1">
              <a:lumMod val="65000"/>
              <a:lumOff val="35000"/>
            </a:schemeClr>
          </a:solidFill>
          <a:latin typeface="Verdana"/>
          <a:ea typeface="+mn-ea"/>
          <a:cs typeface="Verdana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18" Type="http://schemas.openxmlformats.org/officeDocument/2006/relationships/image" Target="../media/image30.svg"/><Relationship Id="rId3" Type="http://schemas.openxmlformats.org/officeDocument/2006/relationships/image" Target="../media/image15.png"/><Relationship Id="rId21" Type="http://schemas.openxmlformats.org/officeDocument/2006/relationships/image" Target="../media/image33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8.svg"/><Relationship Id="rId20" Type="http://schemas.openxmlformats.org/officeDocument/2006/relationships/image" Target="../media/image32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svg"/><Relationship Id="rId19" Type="http://schemas.openxmlformats.org/officeDocument/2006/relationships/image" Target="../media/image31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Relationship Id="rId22" Type="http://schemas.openxmlformats.org/officeDocument/2006/relationships/image" Target="../media/image3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mailto:copenhagen@mci-group.com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5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emf"/><Relationship Id="rId5" Type="http://schemas.openxmlformats.org/officeDocument/2006/relationships/image" Target="../media/image59.emf"/><Relationship Id="rId4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0DAFB6F-93CB-4A32-91F8-2DCA0FF41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Sunday 3 (AM) - Tuesday 5 April (PM) 2022</a:t>
            </a:r>
          </a:p>
          <a:p>
            <a:r>
              <a:rPr lang="en-GB" dirty="0"/>
              <a:t>Copenhagen, Denmark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57DB66-5331-4D8E-B374-92A43E1100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EHRA 2022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69233-2B4C-4070-8678-846163DB04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Virtual Industry Site Visit</a:t>
            </a:r>
          </a:p>
          <a:p>
            <a:r>
              <a:rPr lang="en-GB" dirty="0"/>
              <a:t>Friday 24 September 2021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701393-6749-4F48-80DE-1C1E985B0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973154"/>
            <a:ext cx="2081863" cy="3053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067803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2DA0080-BA48-4AD6-940A-A7DD5B1486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4619" y="339502"/>
            <a:ext cx="3527301" cy="72008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b="1" i="0" kern="1200" dirty="0">
                <a:solidFill>
                  <a:srgbClr val="C00000"/>
                </a:solidFill>
              </a:rPr>
              <a:t>Agenda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985085-AB56-43D1-B736-B90CA80C2B8A}"/>
              </a:ext>
            </a:extLst>
          </p:cNvPr>
          <p:cNvSpPr txBox="1"/>
          <p:nvPr/>
        </p:nvSpPr>
        <p:spPr>
          <a:xfrm>
            <a:off x="467544" y="1183722"/>
            <a:ext cx="59792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b="1" dirty="0"/>
              <a:t>1. Introduction &amp; welcome – </a:t>
            </a:r>
            <a:r>
              <a:rPr lang="en-US" dirty="0"/>
              <a:t>I. </a:t>
            </a:r>
            <a:r>
              <a:rPr lang="en-US" dirty="0" err="1"/>
              <a:t>Dor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62019E-357B-4000-9908-38B2D0832F14}"/>
              </a:ext>
            </a:extLst>
          </p:cNvPr>
          <p:cNvSpPr txBox="1"/>
          <p:nvPr/>
        </p:nvSpPr>
        <p:spPr>
          <a:xfrm>
            <a:off x="445736" y="2253267"/>
            <a:ext cx="58544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b="1" dirty="0"/>
              <a:t>3. Presentation of the 2022 congress format -</a:t>
            </a:r>
            <a:r>
              <a:rPr lang="en-US" dirty="0"/>
              <a:t> C. </a:t>
            </a:r>
            <a:r>
              <a:rPr lang="en-US" dirty="0" err="1"/>
              <a:t>Leclercq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693517-14BB-4AC4-973B-2ED499514961}"/>
              </a:ext>
            </a:extLst>
          </p:cNvPr>
          <p:cNvSpPr txBox="1"/>
          <p:nvPr/>
        </p:nvSpPr>
        <p:spPr>
          <a:xfrm>
            <a:off x="460656" y="2843433"/>
            <a:ext cx="4984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b="1" dirty="0"/>
              <a:t>4. Venue Presentation </a:t>
            </a:r>
            <a:r>
              <a:rPr lang="en-US" dirty="0"/>
              <a:t>– A. Leuba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6864B2-6F37-4B31-BA11-A63BD7C7AC7C}"/>
              </a:ext>
            </a:extLst>
          </p:cNvPr>
          <p:cNvSpPr txBox="1"/>
          <p:nvPr/>
        </p:nvSpPr>
        <p:spPr>
          <a:xfrm>
            <a:off x="460656" y="3433600"/>
            <a:ext cx="4984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b="1" dirty="0"/>
              <a:t>5. Industry opportunities </a:t>
            </a:r>
            <a:r>
              <a:rPr lang="en-US" dirty="0"/>
              <a:t>– I. </a:t>
            </a:r>
            <a:r>
              <a:rPr lang="en-US" dirty="0" err="1"/>
              <a:t>Dor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6769A7-0D76-4031-9D61-AC7A0F909330}"/>
              </a:ext>
            </a:extLst>
          </p:cNvPr>
          <p:cNvSpPr txBox="1"/>
          <p:nvPr/>
        </p:nvSpPr>
        <p:spPr>
          <a:xfrm>
            <a:off x="460656" y="3963672"/>
            <a:ext cx="4984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b="1" dirty="0"/>
              <a:t>6. Questions &amp; Answers - </a:t>
            </a:r>
            <a:r>
              <a:rPr lang="en-US" dirty="0"/>
              <a:t>ALL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C24113-E3DF-425B-ADA4-5162E1B34F3F}"/>
              </a:ext>
            </a:extLst>
          </p:cNvPr>
          <p:cNvSpPr txBox="1"/>
          <p:nvPr/>
        </p:nvSpPr>
        <p:spPr>
          <a:xfrm>
            <a:off x="460656" y="1705461"/>
            <a:ext cx="59861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2. 2021 Key figures &amp; 2022 Congress survey results </a:t>
            </a:r>
            <a:r>
              <a:rPr lang="en-US" dirty="0"/>
              <a:t>– A. Leuba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F81CE7-3CB4-4C40-BD79-4CAEC7E38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224" y="1215232"/>
            <a:ext cx="1682836" cy="147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73269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3324EF2A-43ED-4BD3-8510-307E55D6BC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5536" y="267494"/>
            <a:ext cx="4752528" cy="72008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b="1" i="0" kern="1200" dirty="0">
                <a:solidFill>
                  <a:srgbClr val="C00000"/>
                </a:solidFill>
              </a:rPr>
              <a:t>EHRA 2021 Online-  Statistics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EE0D11-807B-4860-A547-B240430A9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941423"/>
            <a:ext cx="7383041" cy="10802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6BBB3D-B31E-449A-A9F2-158BD1903D18}"/>
              </a:ext>
            </a:extLst>
          </p:cNvPr>
          <p:cNvSpPr txBox="1"/>
          <p:nvPr/>
        </p:nvSpPr>
        <p:spPr>
          <a:xfrm>
            <a:off x="430018" y="1371421"/>
            <a:ext cx="49867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Total Registrations 3,436 </a:t>
            </a:r>
            <a:endParaRPr lang="en-US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Total event attendees: 2,359</a:t>
            </a:r>
            <a:endParaRPr lang="en-US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019318E-FF9E-4E06-BE9B-7A6412A4F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072" y="640060"/>
            <a:ext cx="1847945" cy="169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2695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F01CA0B1-E306-4F78-8A11-3A0051EE9F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5536" y="267494"/>
            <a:ext cx="4752528" cy="72008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b="1" i="0" kern="1200" dirty="0">
                <a:solidFill>
                  <a:srgbClr val="C00000"/>
                </a:solidFill>
              </a:rPr>
              <a:t>EHRA 2021 Online-  Statistics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8EF5B0-71E0-4D44-9260-9365180AE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771550"/>
            <a:ext cx="6525742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5000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C4FB7B-6E98-4824-BC00-375CF63F85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4619" y="339502"/>
            <a:ext cx="6911677" cy="720082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EHRA 2022- Survey results </a:t>
            </a:r>
            <a:r>
              <a:rPr lang="en-GB" sz="1200" b="1" dirty="0">
                <a:solidFill>
                  <a:srgbClr val="C00000"/>
                </a:solidFill>
              </a:rPr>
              <a:t>(sent in Sept. 2021)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CF0D6-15B7-4B2B-A3AE-70E1EBF2CD6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7504" y="1396225"/>
            <a:ext cx="8712968" cy="3097213"/>
          </a:xfrm>
        </p:spPr>
        <p:txBody>
          <a:bodyPr/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r>
              <a:rPr lang="en-US" sz="1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Objectives</a:t>
            </a:r>
            <a:endParaRPr lang="en-US" sz="18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2022 Congress awareness on format, abstract presenters’ &amp; delegates’ opportunities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Onsite/Online participation &amp; expectations in terms of scientific content</a:t>
            </a:r>
            <a:r>
              <a:rPr lang="en-US" sz="1800" b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en-US" sz="1800" b="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r>
              <a:rPr lang="en-US" sz="1800" b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This survey was sent to:</a:t>
            </a:r>
          </a:p>
          <a:p>
            <a:r>
              <a:rPr lang="en-US" sz="1800" b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1.</a:t>
            </a:r>
            <a:r>
              <a:rPr lang="en-US" sz="1800" b="0" strike="sngStrike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b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All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EHRA Members</a:t>
            </a:r>
            <a:r>
              <a:rPr lang="en-US" sz="1800" b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n-US" sz="1800" b="0" dirty="0">
                <a:latin typeface="Calibri" panose="020F0502020204030204" pitchFamily="34" charset="0"/>
                <a:ea typeface="Calibri" panose="020F0502020204030204" pitchFamily="34" charset="0"/>
              </a:rPr>
              <a:t>p</a:t>
            </a:r>
            <a:r>
              <a:rPr lang="en-US" sz="1800" b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ast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EHRA Congress delegates </a:t>
            </a:r>
            <a:r>
              <a:rPr lang="en-US" sz="1800" b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(last 3 editions)</a:t>
            </a:r>
          </a:p>
          <a:p>
            <a:r>
              <a:rPr lang="en-US" sz="1800" b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2.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Abstract presenters </a:t>
            </a:r>
            <a:r>
              <a:rPr lang="en-US" sz="1800" b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(last 3 editions)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0E17C6-773C-4D9E-9E1B-3ABAD07D2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676143"/>
            <a:ext cx="2257289" cy="125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303654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331817"/>
            <a:ext cx="7886700" cy="409592"/>
          </a:xfrm>
        </p:spPr>
        <p:txBody>
          <a:bodyPr/>
          <a:lstStyle/>
          <a:p>
            <a:r>
              <a:rPr sz="1800" dirty="0">
                <a:solidFill>
                  <a:srgbClr val="C00000"/>
                </a:solidFill>
              </a:rPr>
              <a:t>Vast majority (78%) will now choose on-site attendance</a:t>
            </a:r>
          </a:p>
        </p:txBody>
      </p:sp>
      <p:pic>
        <p:nvPicPr>
          <p:cNvPr id="4" name="Picture 3" descr="chart68887768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811683"/>
            <a:ext cx="6624980" cy="356901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CB5F82A-1E07-4D0B-ACA9-7DEC70318BBA}"/>
              </a:ext>
            </a:extLst>
          </p:cNvPr>
          <p:cNvSpPr txBox="1">
            <a:spLocks/>
          </p:cNvSpPr>
          <p:nvPr/>
        </p:nvSpPr>
        <p:spPr>
          <a:xfrm>
            <a:off x="179512" y="325065"/>
            <a:ext cx="7886700" cy="4095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2800" b="1" i="0" kern="1200" smtClean="0">
                <a:solidFill>
                  <a:schemeClr val="accent1"/>
                </a:solidFill>
                <a:latin typeface="+mj-lt"/>
                <a:ea typeface="+mn-ea"/>
                <a:cs typeface="Verdana"/>
              </a:defRPr>
            </a:lvl1pPr>
          </a:lstStyle>
          <a:p>
            <a:r>
              <a:rPr lang="en-US" sz="1800" dirty="0">
                <a:solidFill>
                  <a:schemeClr val="tx1"/>
                </a:solidFill>
              </a:rPr>
              <a:t>In 2022, which format of the congress are you more likely to choose?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1BDC7A4-D765-460D-ADD4-5E361D18E7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40C3356-EC0F-4A73-9C96-6223D5BA1E56}"/>
              </a:ext>
            </a:extLst>
          </p:cNvPr>
          <p:cNvSpPr/>
          <p:nvPr/>
        </p:nvSpPr>
        <p:spPr>
          <a:xfrm>
            <a:off x="5796136" y="1131590"/>
            <a:ext cx="360040" cy="2880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2E44C52-02AD-453C-B966-8DFF8BD54355}"/>
              </a:ext>
            </a:extLst>
          </p:cNvPr>
          <p:cNvSpPr/>
          <p:nvPr/>
        </p:nvSpPr>
        <p:spPr>
          <a:xfrm>
            <a:off x="2051720" y="4110775"/>
            <a:ext cx="360040" cy="2880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62FC6F-D31D-4413-B3DE-5950F015A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228" y="760218"/>
            <a:ext cx="6182997" cy="39747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3928" y="434444"/>
            <a:ext cx="7886700" cy="409592"/>
          </a:xfrm>
        </p:spPr>
        <p:txBody>
          <a:bodyPr/>
          <a:lstStyle/>
          <a:p>
            <a:r>
              <a:rPr sz="1800" dirty="0">
                <a:solidFill>
                  <a:schemeClr val="tx1"/>
                </a:solidFill>
              </a:rPr>
              <a:t>Which factors will influence the format of the congress you choose?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84F779E-0AB7-461D-93B2-82A264F6367E}"/>
              </a:ext>
            </a:extLst>
          </p:cNvPr>
          <p:cNvSpPr txBox="1">
            <a:spLocks/>
          </p:cNvSpPr>
          <p:nvPr/>
        </p:nvSpPr>
        <p:spPr>
          <a:xfrm>
            <a:off x="899592" y="4657276"/>
            <a:ext cx="7886700" cy="4095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2800" b="1" i="0" kern="1200" smtClean="0">
                <a:solidFill>
                  <a:schemeClr val="accent1"/>
                </a:solidFill>
                <a:latin typeface="+mj-lt"/>
                <a:ea typeface="+mn-ea"/>
                <a:cs typeface="Verdana"/>
              </a:defRPr>
            </a:lvl1pPr>
          </a:lstStyle>
          <a:p>
            <a:r>
              <a:rPr lang="en-US" sz="1800" dirty="0"/>
              <a:t>Travel regulations and pandemic situation will be the #1 factor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C201C-A401-441B-A39E-FAD13AC526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rt6929077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155893"/>
            <a:ext cx="6624980" cy="35690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8520" y="457200"/>
            <a:ext cx="7886700" cy="409592"/>
          </a:xfrm>
        </p:spPr>
        <p:txBody>
          <a:bodyPr/>
          <a:lstStyle/>
          <a:p>
            <a:r>
              <a:rPr lang="en-US" sz="1800" dirty="0">
                <a:solidFill>
                  <a:schemeClr val="tx1"/>
                </a:solidFill>
              </a:rPr>
              <a:t>Online attendance: </a:t>
            </a:r>
            <a:r>
              <a:rPr sz="1800" dirty="0">
                <a:solidFill>
                  <a:schemeClr val="tx1"/>
                </a:solidFill>
              </a:rPr>
              <a:t>Will you preferably watch the sessions live or On-Demand?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8ABD383-238C-4697-85C1-F30AE951CBA2}"/>
              </a:ext>
            </a:extLst>
          </p:cNvPr>
          <p:cNvSpPr txBox="1">
            <a:spLocks/>
          </p:cNvSpPr>
          <p:nvPr/>
        </p:nvSpPr>
        <p:spPr>
          <a:xfrm>
            <a:off x="522340" y="4724906"/>
            <a:ext cx="7886700" cy="4095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2800" b="1" i="0" kern="1200" smtClean="0">
                <a:solidFill>
                  <a:schemeClr val="accent1"/>
                </a:solidFill>
                <a:latin typeface="+mj-lt"/>
                <a:ea typeface="+mn-ea"/>
                <a:cs typeface="Verdana"/>
              </a:defRPr>
            </a:lvl1pPr>
          </a:lstStyle>
          <a:p>
            <a:r>
              <a:rPr lang="en-US" sz="1800" dirty="0"/>
              <a:t>Watching live is preferred and combining with on-demand is often </a:t>
            </a:r>
            <a:r>
              <a:rPr lang="en-US" sz="1800" dirty="0" err="1"/>
              <a:t>favoured</a:t>
            </a:r>
            <a:endParaRPr lang="en-US" sz="18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EF59785-811E-4E5F-BE24-1CD453399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749052A-60AB-49B6-82B5-5401CD5344A6}"/>
              </a:ext>
            </a:extLst>
          </p:cNvPr>
          <p:cNvSpPr/>
          <p:nvPr/>
        </p:nvSpPr>
        <p:spPr>
          <a:xfrm>
            <a:off x="8604448" y="2283718"/>
            <a:ext cx="360040" cy="28803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698DA2E-012E-4439-9DB7-FC2C37B77BAE}"/>
              </a:ext>
            </a:extLst>
          </p:cNvPr>
          <p:cNvSpPr/>
          <p:nvPr/>
        </p:nvSpPr>
        <p:spPr>
          <a:xfrm>
            <a:off x="6444208" y="2211710"/>
            <a:ext cx="360040" cy="2880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E9FF3E2-ECA8-494A-961D-A1A2EB8356B9}"/>
              </a:ext>
            </a:extLst>
          </p:cNvPr>
          <p:cNvSpPr/>
          <p:nvPr/>
        </p:nvSpPr>
        <p:spPr>
          <a:xfrm>
            <a:off x="2051720" y="2363801"/>
            <a:ext cx="360040" cy="2880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FFBE298-AD82-450F-8758-1295675FCD7F}"/>
              </a:ext>
            </a:extLst>
          </p:cNvPr>
          <p:cNvSpPr/>
          <p:nvPr/>
        </p:nvSpPr>
        <p:spPr>
          <a:xfrm>
            <a:off x="3419872" y="4542284"/>
            <a:ext cx="360040" cy="2880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rt688877695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86" y="1131590"/>
            <a:ext cx="7543800" cy="3365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7154"/>
            <a:ext cx="7886700" cy="409592"/>
          </a:xfrm>
        </p:spPr>
        <p:txBody>
          <a:bodyPr/>
          <a:lstStyle/>
          <a:p>
            <a:r>
              <a:rPr sz="1800" dirty="0">
                <a:solidFill>
                  <a:schemeClr val="tx1"/>
                </a:solidFill>
              </a:rPr>
              <a:t>If you plan to attend on-site in Copenhagen, Denmark, where do you expect to interact with your colleagues and key opinion leaders?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AA148F0-4457-4469-8800-798EEB405274}"/>
              </a:ext>
            </a:extLst>
          </p:cNvPr>
          <p:cNvSpPr txBox="1">
            <a:spLocks/>
          </p:cNvSpPr>
          <p:nvPr/>
        </p:nvSpPr>
        <p:spPr>
          <a:xfrm>
            <a:off x="628650" y="4638392"/>
            <a:ext cx="7886700" cy="4095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2800" b="1" i="0" kern="1200" smtClean="0">
                <a:solidFill>
                  <a:schemeClr val="accent1"/>
                </a:solidFill>
                <a:latin typeface="+mj-lt"/>
                <a:ea typeface="+mn-ea"/>
                <a:cs typeface="Verdana"/>
              </a:defRPr>
            </a:lvl1pPr>
          </a:lstStyle>
          <a:p>
            <a:r>
              <a:rPr lang="en-US" sz="1800" dirty="0"/>
              <a:t>Most delegates expect to interact ‘after sessions’ or ‘during coffee breaks’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E5468B-75DB-44FA-8CDD-C0F41388F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010C3FB9-7872-4479-A0E7-21D89F8A9B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864" y="106838"/>
            <a:ext cx="4003909" cy="719138"/>
          </a:xfrm>
        </p:spPr>
        <p:txBody>
          <a:bodyPr/>
          <a:lstStyle/>
          <a:p>
            <a:r>
              <a:rPr lang="en-US" sz="2400" b="1" dirty="0">
                <a:solidFill>
                  <a:srgbClr val="C00000"/>
                </a:solidFill>
                <a:latin typeface="+mn-lt"/>
                <a:cs typeface="+mn-cs"/>
              </a:rPr>
              <a:t>EHRA 2022 Format</a:t>
            </a:r>
          </a:p>
          <a:p>
            <a:r>
              <a:rPr lang="en-US" sz="1200" b="1" dirty="0">
                <a:solidFill>
                  <a:srgbClr val="C00000"/>
                </a:solidFill>
                <a:latin typeface="+mn-lt"/>
                <a:cs typeface="+mn-cs"/>
              </a:rPr>
              <a:t>Sunday 3 April (AM) to Tuesday 5 April  (PM)</a:t>
            </a:r>
          </a:p>
          <a:p>
            <a:endParaRPr lang="en-GB" sz="1200" b="1" dirty="0">
              <a:solidFill>
                <a:srgbClr val="C00000"/>
              </a:solidFill>
              <a:latin typeface="+mn-lt"/>
              <a:cs typeface="+mn-cs"/>
            </a:endParaRPr>
          </a:p>
        </p:txBody>
      </p:sp>
      <p:pic>
        <p:nvPicPr>
          <p:cNvPr id="9" name="Graphic 8" descr="Children with solid fill">
            <a:extLst>
              <a:ext uri="{FF2B5EF4-FFF2-40B4-BE49-F238E27FC236}">
                <a16:creationId xmlns:a16="http://schemas.microsoft.com/office/drawing/2014/main" id="{38C7FA77-47D0-4742-B09A-60EB19EF74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8514" y="1723220"/>
            <a:ext cx="468009" cy="46800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E0088E2-F35F-4DB5-99B1-9C547C0FFB84}"/>
              </a:ext>
            </a:extLst>
          </p:cNvPr>
          <p:cNvSpPr/>
          <p:nvPr/>
        </p:nvSpPr>
        <p:spPr>
          <a:xfrm>
            <a:off x="287436" y="995335"/>
            <a:ext cx="4248472" cy="33350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70B365-8440-4EFD-B875-3DB3994F964A}"/>
              </a:ext>
            </a:extLst>
          </p:cNvPr>
          <p:cNvSpPr/>
          <p:nvPr/>
        </p:nvSpPr>
        <p:spPr>
          <a:xfrm>
            <a:off x="4849767" y="993748"/>
            <a:ext cx="3528392" cy="33350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485B0B-43C5-4689-8CA5-6B4F1C96D9B2}"/>
              </a:ext>
            </a:extLst>
          </p:cNvPr>
          <p:cNvSpPr txBox="1"/>
          <p:nvPr/>
        </p:nvSpPr>
        <p:spPr>
          <a:xfrm>
            <a:off x="4807602" y="204960"/>
            <a:ext cx="3004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Streamed live from Copenhagen</a:t>
            </a:r>
          </a:p>
        </p:txBody>
      </p:sp>
      <p:sp>
        <p:nvSpPr>
          <p:cNvPr id="17" name="Arrow: Curved Down 16">
            <a:extLst>
              <a:ext uri="{FF2B5EF4-FFF2-40B4-BE49-F238E27FC236}">
                <a16:creationId xmlns:a16="http://schemas.microsoft.com/office/drawing/2014/main" id="{0AB9B378-51BB-4DD2-9495-385F59BCD75C}"/>
              </a:ext>
            </a:extLst>
          </p:cNvPr>
          <p:cNvSpPr/>
          <p:nvPr/>
        </p:nvSpPr>
        <p:spPr>
          <a:xfrm>
            <a:off x="3876862" y="503872"/>
            <a:ext cx="2016224" cy="42275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Arrow: Curved Down 18">
            <a:extLst>
              <a:ext uri="{FF2B5EF4-FFF2-40B4-BE49-F238E27FC236}">
                <a16:creationId xmlns:a16="http://schemas.microsoft.com/office/drawing/2014/main" id="{D2C4F8C0-240D-4FFB-B5B5-A11D0E836629}"/>
              </a:ext>
            </a:extLst>
          </p:cNvPr>
          <p:cNvSpPr/>
          <p:nvPr/>
        </p:nvSpPr>
        <p:spPr>
          <a:xfrm rot="10800000">
            <a:off x="3799491" y="4409161"/>
            <a:ext cx="2016224" cy="42275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2731AB3-D2C5-40EB-AA80-07C8089438D5}"/>
              </a:ext>
            </a:extLst>
          </p:cNvPr>
          <p:cNvSpPr txBox="1"/>
          <p:nvPr/>
        </p:nvSpPr>
        <p:spPr>
          <a:xfrm>
            <a:off x="5815715" y="4780416"/>
            <a:ext cx="15857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Daily interactions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3BF0C87-8B19-413C-B28A-C13F54E948AE}"/>
              </a:ext>
            </a:extLst>
          </p:cNvPr>
          <p:cNvSpPr txBox="1"/>
          <p:nvPr/>
        </p:nvSpPr>
        <p:spPr>
          <a:xfrm>
            <a:off x="1979485" y="95601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AE1022"/>
                </a:solidFill>
              </a:rPr>
              <a:t>ONSITE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39307BF-549C-4D6A-AC5D-0EED93711F41}"/>
              </a:ext>
            </a:extLst>
          </p:cNvPr>
          <p:cNvSpPr txBox="1"/>
          <p:nvPr/>
        </p:nvSpPr>
        <p:spPr>
          <a:xfrm>
            <a:off x="6197781" y="99770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AE1022"/>
                </a:solidFill>
              </a:rPr>
              <a:t>ONLINE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B86E0E-E39B-4C95-8B54-928990EA0405}"/>
              </a:ext>
            </a:extLst>
          </p:cNvPr>
          <p:cNvSpPr txBox="1"/>
          <p:nvPr/>
        </p:nvSpPr>
        <p:spPr>
          <a:xfrm>
            <a:off x="817047" y="1829704"/>
            <a:ext cx="38448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Onsite participation </a:t>
            </a:r>
            <a:r>
              <a:rPr lang="en-US" sz="1200" dirty="0"/>
              <a:t>(Objective: 2 500 pax)</a:t>
            </a:r>
          </a:p>
        </p:txBody>
      </p:sp>
      <p:pic>
        <p:nvPicPr>
          <p:cNvPr id="25" name="Graphic 24" descr="Building with solid fill">
            <a:extLst>
              <a:ext uri="{FF2B5EF4-FFF2-40B4-BE49-F238E27FC236}">
                <a16:creationId xmlns:a16="http://schemas.microsoft.com/office/drawing/2014/main" id="{EF03EE4E-AA18-485D-88F2-750E6B4641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1150" y="1222223"/>
            <a:ext cx="377291" cy="37729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FE40FFE-2255-430B-8550-C6A135B2EBD3}"/>
              </a:ext>
            </a:extLst>
          </p:cNvPr>
          <p:cNvSpPr txBox="1"/>
          <p:nvPr/>
        </p:nvSpPr>
        <p:spPr>
          <a:xfrm>
            <a:off x="735580" y="1348239"/>
            <a:ext cx="2516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Bella Center</a:t>
            </a:r>
            <a:r>
              <a:rPr lang="en-US" sz="1200" dirty="0"/>
              <a:t>, Copenhagen</a:t>
            </a:r>
          </a:p>
        </p:txBody>
      </p:sp>
      <p:pic>
        <p:nvPicPr>
          <p:cNvPr id="28" name="Graphic 27" descr="Chat with solid fill">
            <a:extLst>
              <a:ext uri="{FF2B5EF4-FFF2-40B4-BE49-F238E27FC236}">
                <a16:creationId xmlns:a16="http://schemas.microsoft.com/office/drawing/2014/main" id="{D1AD87A6-3C14-4760-AF2C-BB39FD4FBA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82300" y="4725687"/>
            <a:ext cx="458540" cy="458540"/>
          </a:xfrm>
          <a:prstGeom prst="rect">
            <a:avLst/>
          </a:prstGeom>
        </p:spPr>
      </p:pic>
      <p:pic>
        <p:nvPicPr>
          <p:cNvPr id="30" name="Graphic 29" descr="Clapper board with solid fill">
            <a:extLst>
              <a:ext uri="{FF2B5EF4-FFF2-40B4-BE49-F238E27FC236}">
                <a16:creationId xmlns:a16="http://schemas.microsoft.com/office/drawing/2014/main" id="{961FA917-3FD6-4E8A-AF63-8752DCA6AD0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4241" y="2284544"/>
            <a:ext cx="400814" cy="400814"/>
          </a:xfrm>
          <a:prstGeom prst="rect">
            <a:avLst/>
          </a:prstGeom>
        </p:spPr>
      </p:pic>
      <p:pic>
        <p:nvPicPr>
          <p:cNvPr id="34" name="Graphic 33" descr="Cloud Computing with solid fill">
            <a:extLst>
              <a:ext uri="{FF2B5EF4-FFF2-40B4-BE49-F238E27FC236}">
                <a16:creationId xmlns:a16="http://schemas.microsoft.com/office/drawing/2014/main" id="{1FD58000-1397-45CF-B43C-97A67EB4FFD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71176" y="22020"/>
            <a:ext cx="459118" cy="459118"/>
          </a:xfrm>
          <a:prstGeom prst="rect">
            <a:avLst/>
          </a:prstGeom>
        </p:spPr>
      </p:pic>
      <p:pic>
        <p:nvPicPr>
          <p:cNvPr id="40" name="Graphic 39" descr="Computer with solid fill">
            <a:extLst>
              <a:ext uri="{FF2B5EF4-FFF2-40B4-BE49-F238E27FC236}">
                <a16:creationId xmlns:a16="http://schemas.microsoft.com/office/drawing/2014/main" id="{FCA2C316-E1F5-4DCD-9E89-53D85C5B17C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014723" y="2199547"/>
            <a:ext cx="553421" cy="553421"/>
          </a:xfrm>
          <a:prstGeom prst="rect">
            <a:avLst/>
          </a:prstGeom>
        </p:spPr>
      </p:pic>
      <p:pic>
        <p:nvPicPr>
          <p:cNvPr id="42" name="Graphic 41" descr="Connections with solid fill">
            <a:extLst>
              <a:ext uri="{FF2B5EF4-FFF2-40B4-BE49-F238E27FC236}">
                <a16:creationId xmlns:a16="http://schemas.microsoft.com/office/drawing/2014/main" id="{81191BDB-F828-4D11-8EDA-6AED06FE990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996774" y="1339081"/>
            <a:ext cx="553422" cy="553422"/>
          </a:xfrm>
          <a:prstGeom prst="rect">
            <a:avLst/>
          </a:prstGeom>
        </p:spPr>
      </p:pic>
      <p:pic>
        <p:nvPicPr>
          <p:cNvPr id="48" name="Graphic 47" descr="Disk jockey male with solid fill">
            <a:extLst>
              <a:ext uri="{FF2B5EF4-FFF2-40B4-BE49-F238E27FC236}">
                <a16:creationId xmlns:a16="http://schemas.microsoft.com/office/drawing/2014/main" id="{92877BD6-8F30-4AE7-8F05-6F58BF0F70E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022214" y="3115662"/>
            <a:ext cx="575470" cy="575470"/>
          </a:xfrm>
          <a:prstGeom prst="rect">
            <a:avLst/>
          </a:prstGeom>
        </p:spPr>
      </p:pic>
      <p:pic>
        <p:nvPicPr>
          <p:cNvPr id="61" name="Graphic 60" descr="Coffee with solid fill">
            <a:extLst>
              <a:ext uri="{FF2B5EF4-FFF2-40B4-BE49-F238E27FC236}">
                <a16:creationId xmlns:a16="http://schemas.microsoft.com/office/drawing/2014/main" id="{E1F1EF0C-1984-4BFF-8784-BF597A7A90C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73065" y="3435846"/>
            <a:ext cx="458317" cy="458317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8799836C-7CB8-4B81-A3D8-FFCE3AF2C90F}"/>
              </a:ext>
            </a:extLst>
          </p:cNvPr>
          <p:cNvSpPr txBox="1"/>
          <p:nvPr/>
        </p:nvSpPr>
        <p:spPr>
          <a:xfrm>
            <a:off x="817047" y="3576516"/>
            <a:ext cx="39821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Delegate coffee breaks and networking events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99B21B7-3B86-4597-867C-F544498C3860}"/>
              </a:ext>
            </a:extLst>
          </p:cNvPr>
          <p:cNvSpPr txBox="1"/>
          <p:nvPr/>
        </p:nvSpPr>
        <p:spPr>
          <a:xfrm>
            <a:off x="761860" y="2346167"/>
            <a:ext cx="31039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AE1022"/>
                </a:solidFill>
              </a:rPr>
              <a:t>5 Lecture rooms </a:t>
            </a:r>
            <a:r>
              <a:rPr lang="en-US" sz="1200" b="1" dirty="0"/>
              <a:t>running in parallel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6B7D5D7-8B20-473E-8C08-946ECC5C2E88}"/>
              </a:ext>
            </a:extLst>
          </p:cNvPr>
          <p:cNvSpPr txBox="1"/>
          <p:nvPr/>
        </p:nvSpPr>
        <p:spPr>
          <a:xfrm>
            <a:off x="5611570" y="1390679"/>
            <a:ext cx="2729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Online audience </a:t>
            </a:r>
            <a:r>
              <a:rPr lang="en-US" sz="1200" dirty="0"/>
              <a:t>(Objective: 1 500pax)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24F4FE7-CE1A-4303-B5FD-ED441E8A0C11}"/>
              </a:ext>
            </a:extLst>
          </p:cNvPr>
          <p:cNvSpPr txBox="1"/>
          <p:nvPr/>
        </p:nvSpPr>
        <p:spPr>
          <a:xfrm>
            <a:off x="5664994" y="2229089"/>
            <a:ext cx="2745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AE1022"/>
                </a:solidFill>
              </a:rPr>
              <a:t>Live access to </a:t>
            </a:r>
            <a:r>
              <a:rPr lang="en-US" sz="1200" b="1" dirty="0">
                <a:solidFill>
                  <a:srgbClr val="C00000"/>
                </a:solidFill>
              </a:rPr>
              <a:t>40%</a:t>
            </a:r>
            <a:r>
              <a:rPr lang="en-US" sz="1200" b="1" dirty="0"/>
              <a:t> scientific </a:t>
            </a:r>
            <a:r>
              <a:rPr lang="en-US" sz="1200" dirty="0"/>
              <a:t>via the congress event platform </a:t>
            </a:r>
            <a:br>
              <a:rPr lang="en-US" sz="1200" dirty="0"/>
            </a:br>
            <a:r>
              <a:rPr lang="en-US" sz="1200" dirty="0"/>
              <a:t>= 2 channels over 3 days</a:t>
            </a:r>
          </a:p>
          <a:p>
            <a:endParaRPr lang="en-US" sz="12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D71C133-2B19-429E-8745-E6D00E151004}"/>
              </a:ext>
            </a:extLst>
          </p:cNvPr>
          <p:cNvSpPr txBox="1"/>
          <p:nvPr/>
        </p:nvSpPr>
        <p:spPr>
          <a:xfrm>
            <a:off x="5564210" y="3212556"/>
            <a:ext cx="2776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+mn-lt"/>
              </a:rPr>
              <a:t>Abstract and clinical </a:t>
            </a:r>
            <a:r>
              <a:rPr lang="en-US" sz="1200" b="1" dirty="0"/>
              <a:t>c</a:t>
            </a:r>
            <a:r>
              <a:rPr lang="en-US" sz="1200" b="1" dirty="0">
                <a:latin typeface="+mn-lt"/>
              </a:rPr>
              <a:t>ase presentations </a:t>
            </a:r>
            <a:r>
              <a:rPr lang="en-US" sz="1200" dirty="0">
                <a:latin typeface="+mn-lt"/>
              </a:rPr>
              <a:t>will be </a:t>
            </a:r>
            <a:r>
              <a:rPr lang="en-US" sz="1200" b="1" u="sng" dirty="0">
                <a:latin typeface="+mn-lt"/>
              </a:rPr>
              <a:t>digital but also onsite</a:t>
            </a:r>
          </a:p>
          <a:p>
            <a:r>
              <a:rPr lang="en-US" sz="1200" b="1" u="sng" dirty="0"/>
              <a:t>Rapid fire sessions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3828B88-216D-4E74-A516-40411D03344C}"/>
              </a:ext>
            </a:extLst>
          </p:cNvPr>
          <p:cNvSpPr txBox="1"/>
          <p:nvPr/>
        </p:nvSpPr>
        <p:spPr>
          <a:xfrm>
            <a:off x="725055" y="2858392"/>
            <a:ext cx="3810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Sponsored sessions, exhibition and networking opportunities</a:t>
            </a:r>
          </a:p>
        </p:txBody>
      </p:sp>
      <p:pic>
        <p:nvPicPr>
          <p:cNvPr id="3" name="Graphic 2" descr="Handshake with solid fill">
            <a:extLst>
              <a:ext uri="{FF2B5EF4-FFF2-40B4-BE49-F238E27FC236}">
                <a16:creationId xmlns:a16="http://schemas.microsoft.com/office/drawing/2014/main" id="{B8C8E19D-FFFA-41A3-A89A-8D736BB442B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52951" y="283005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4888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65AD093-7DF8-4FB2-90B5-8B8657C048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533" y="171323"/>
            <a:ext cx="6335613" cy="720082"/>
          </a:xfrm>
        </p:spPr>
        <p:txBody>
          <a:bodyPr/>
          <a:lstStyle/>
          <a:p>
            <a:r>
              <a:rPr lang="en-US" sz="2400" b="1" dirty="0">
                <a:solidFill>
                  <a:srgbClr val="C00000"/>
                </a:solidFill>
                <a:latin typeface="+mn-lt"/>
                <a:cs typeface="+mn-cs"/>
              </a:rPr>
              <a:t>EHRA 2022: Audiences</a:t>
            </a: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7D01DA1D-B671-4A0C-B71F-72C1A24BA6DF}"/>
              </a:ext>
            </a:extLst>
          </p:cNvPr>
          <p:cNvGraphicFramePr>
            <a:graphicFrameLocks noGrp="1"/>
          </p:cNvGraphicFramePr>
          <p:nvPr/>
        </p:nvGraphicFramePr>
        <p:xfrm>
          <a:off x="467544" y="1779662"/>
          <a:ext cx="7564210" cy="2304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2105">
                  <a:extLst>
                    <a:ext uri="{9D8B030D-6E8A-4147-A177-3AD203B41FA5}">
                      <a16:colId xmlns:a16="http://schemas.microsoft.com/office/drawing/2014/main" val="255463003"/>
                    </a:ext>
                  </a:extLst>
                </a:gridCol>
                <a:gridCol w="3782105">
                  <a:extLst>
                    <a:ext uri="{9D8B030D-6E8A-4147-A177-3AD203B41FA5}">
                      <a16:colId xmlns:a16="http://schemas.microsoft.com/office/drawing/2014/main" val="3306855065"/>
                    </a:ext>
                  </a:extLst>
                </a:gridCol>
              </a:tblGrid>
              <a:tr h="399289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Target audience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610842"/>
                  </a:ext>
                </a:extLst>
              </a:tr>
              <a:tr h="39928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ONSITE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ONLINE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662255"/>
                  </a:ext>
                </a:extLst>
              </a:tr>
              <a:tr h="1505679"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1400" b="1" dirty="0"/>
                        <a:t>Faculty/ Key Opinion Leaders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1400" b="1" dirty="0"/>
                        <a:t>Health Care Professionals </a:t>
                      </a:r>
                      <a:r>
                        <a:rPr lang="en-US" sz="1400" dirty="0"/>
                        <a:t>most likely to attend and willing to network &amp; meet again with peers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1400" b="1" dirty="0"/>
                        <a:t>Delegates </a:t>
                      </a:r>
                      <a:r>
                        <a:rPr lang="en-US" sz="1400" dirty="0"/>
                        <a:t>from EU &amp; neighboring countries</a:t>
                      </a:r>
                    </a:p>
                    <a:p>
                      <a:pPr algn="l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1400" b="1" dirty="0"/>
                        <a:t>Worldwide audience </a:t>
                      </a:r>
                      <a:r>
                        <a:rPr lang="en-US" sz="1400" b="0" dirty="0"/>
                        <a:t>who could not afford or could not come physically in Copenhagen due to COVID restrictions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1400" b="1" dirty="0"/>
                        <a:t>Under 40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1400" b="1" dirty="0"/>
                        <a:t>National Cardiac Societies countries</a:t>
                      </a:r>
                    </a:p>
                    <a:p>
                      <a:pPr algn="l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831966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99CE515D-8BEC-4AF8-8081-477B04D29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8" y="167468"/>
            <a:ext cx="1606633" cy="14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410575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B0BB4A-7432-48C4-8FAF-9166FD5172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6627" y="195486"/>
            <a:ext cx="7055693" cy="720082"/>
          </a:xfrm>
        </p:spPr>
        <p:txBody>
          <a:bodyPr/>
          <a:lstStyle/>
          <a:p>
            <a:r>
              <a:rPr lang="en-GB" sz="2400" b="1" dirty="0">
                <a:solidFill>
                  <a:srgbClr val="C00000"/>
                </a:solidFill>
              </a:rPr>
              <a:t>Congress Scientific Programme committee members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BFDB0ED-82E5-4675-BD05-95C5159A66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388088"/>
              </p:ext>
            </p:extLst>
          </p:nvPr>
        </p:nvGraphicFramePr>
        <p:xfrm>
          <a:off x="689650" y="1869344"/>
          <a:ext cx="3280406" cy="3262308"/>
        </p:xfrm>
        <a:graphic>
          <a:graphicData uri="http://schemas.openxmlformats.org/drawingml/2006/table">
            <a:tbl>
              <a:tblPr/>
              <a:tblGrid>
                <a:gridCol w="1640203">
                  <a:extLst>
                    <a:ext uri="{9D8B030D-6E8A-4147-A177-3AD203B41FA5}">
                      <a16:colId xmlns:a16="http://schemas.microsoft.com/office/drawing/2014/main" val="3117756401"/>
                    </a:ext>
                  </a:extLst>
                </a:gridCol>
                <a:gridCol w="1640203">
                  <a:extLst>
                    <a:ext uri="{9D8B030D-6E8A-4147-A177-3AD203B41FA5}">
                      <a16:colId xmlns:a16="http://schemas.microsoft.com/office/drawing/2014/main" val="3411243108"/>
                    </a:ext>
                  </a:extLst>
                </a:gridCol>
              </a:tblGrid>
              <a:tr h="183866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 ablation </a:t>
                      </a:r>
                    </a:p>
                  </a:txBody>
                  <a:tcPr marL="7004" marR="7004" marT="70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Dipen Shah</a:t>
                      </a:r>
                    </a:p>
                  </a:txBody>
                  <a:tcPr marL="7004" marR="7004" marT="70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9063681"/>
                  </a:ext>
                </a:extLst>
              </a:tr>
              <a:tr h="1838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Luigi di Biase </a:t>
                      </a:r>
                    </a:p>
                  </a:txBody>
                  <a:tcPr marL="7004" marR="7004" marT="70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945902"/>
                  </a:ext>
                </a:extLst>
              </a:tr>
              <a:tr h="1838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Micaela Ebert </a:t>
                      </a:r>
                    </a:p>
                  </a:txBody>
                  <a:tcPr marL="7004" marR="7004" marT="70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8195028"/>
                  </a:ext>
                </a:extLst>
              </a:tr>
              <a:tr h="1681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Live case AF ablation</a:t>
                      </a:r>
                    </a:p>
                  </a:txBody>
                  <a:tcPr marL="7004" marR="7004" marT="70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Lluis Mont </a:t>
                      </a:r>
                    </a:p>
                  </a:txBody>
                  <a:tcPr marL="7004" marR="7004" marT="70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597054"/>
                  </a:ext>
                </a:extLst>
              </a:tr>
              <a:tr h="183866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VT ablation </a:t>
                      </a:r>
                    </a:p>
                  </a:txBody>
                  <a:tcPr marL="7004" marR="7004" marT="70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Josef Kautzner</a:t>
                      </a:r>
                    </a:p>
                  </a:txBody>
                  <a:tcPr marL="7004" marR="7004" marT="70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140173"/>
                  </a:ext>
                </a:extLst>
              </a:tr>
              <a:tr h="1838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Frederic Sacher</a:t>
                      </a:r>
                    </a:p>
                  </a:txBody>
                  <a:tcPr marL="7004" marR="7004" marT="70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259871"/>
                  </a:ext>
                </a:extLst>
              </a:tr>
              <a:tr h="1838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Thomas Deneke </a:t>
                      </a:r>
                    </a:p>
                  </a:txBody>
                  <a:tcPr marL="7004" marR="7004" marT="70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244907"/>
                  </a:ext>
                </a:extLst>
              </a:tr>
              <a:tr h="1681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Live cases VT ablation</a:t>
                      </a:r>
                    </a:p>
                  </a:txBody>
                  <a:tcPr marL="7004" marR="7004" marT="70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Christian De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Chillou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</a:p>
                  </a:txBody>
                  <a:tcPr marL="7004" marR="7004" marT="70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206439"/>
                  </a:ext>
                </a:extLst>
              </a:tr>
              <a:tr h="18386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SVT</a:t>
                      </a:r>
                    </a:p>
                  </a:txBody>
                  <a:tcPr marL="7004" marR="7004" marT="70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Demosthenes Katritsis</a:t>
                      </a:r>
                    </a:p>
                  </a:txBody>
                  <a:tcPr marL="7004" marR="7004" marT="70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9389799"/>
                  </a:ext>
                </a:extLst>
              </a:tr>
              <a:tr h="1681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Pediatrics/GUCH </a:t>
                      </a:r>
                    </a:p>
                  </a:txBody>
                  <a:tcPr marL="7004" marR="7004" marT="70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Joris Ector</a:t>
                      </a:r>
                    </a:p>
                  </a:txBody>
                  <a:tcPr marL="7004" marR="7004" marT="70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913846"/>
                  </a:ext>
                </a:extLst>
              </a:tr>
              <a:tr h="183866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PM, ICD </a:t>
                      </a:r>
                    </a:p>
                  </a:txBody>
                  <a:tcPr marL="7004" marR="7004" marT="70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Mauro Biffi </a:t>
                      </a:r>
                    </a:p>
                  </a:txBody>
                  <a:tcPr marL="7004" marR="7004" marT="70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8007829"/>
                  </a:ext>
                </a:extLst>
              </a:tr>
              <a:tr h="1838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Jonathan Behar </a:t>
                      </a:r>
                    </a:p>
                  </a:txBody>
                  <a:tcPr marL="7004" marR="7004" marT="70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838424"/>
                  </a:ext>
                </a:extLst>
              </a:tr>
              <a:tr h="1838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Francesco Zanon </a:t>
                      </a:r>
                    </a:p>
                  </a:txBody>
                  <a:tcPr marL="7004" marR="7004" marT="70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060084"/>
                  </a:ext>
                </a:extLst>
              </a:tr>
              <a:tr h="1838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Frieder Braunschweig</a:t>
                      </a:r>
                    </a:p>
                  </a:txBody>
                  <a:tcPr marL="7004" marR="7004" marT="70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0378917"/>
                  </a:ext>
                </a:extLst>
              </a:tr>
              <a:tr h="183866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CRT &amp; lead extraction</a:t>
                      </a:r>
                    </a:p>
                  </a:txBody>
                  <a:tcPr marL="7004" marR="7004" marT="70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Kevin Vernooy</a:t>
                      </a:r>
                    </a:p>
                  </a:txBody>
                  <a:tcPr marL="7004" marR="7004" marT="70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6004364"/>
                  </a:ext>
                </a:extLst>
              </a:tr>
              <a:tr h="1838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Archana Rao </a:t>
                      </a:r>
                    </a:p>
                  </a:txBody>
                  <a:tcPr marL="7004" marR="7004" marT="70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638459"/>
                  </a:ext>
                </a:extLst>
              </a:tr>
              <a:tr h="1838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Rasmus Borgquist </a:t>
                      </a:r>
                    </a:p>
                  </a:txBody>
                  <a:tcPr marL="7004" marR="7004" marT="70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264919"/>
                  </a:ext>
                </a:extLst>
              </a:tr>
              <a:tr h="1838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Mario Martins Oliveira </a:t>
                      </a:r>
                    </a:p>
                  </a:txBody>
                  <a:tcPr marL="7004" marR="7004" marT="70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4227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80C2F94-F9E8-4164-9C4F-9ECAEE2BF9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3882968"/>
              </p:ext>
            </p:extLst>
          </p:nvPr>
        </p:nvGraphicFramePr>
        <p:xfrm>
          <a:off x="4355976" y="1881192"/>
          <a:ext cx="3530560" cy="3262308"/>
        </p:xfrm>
        <a:graphic>
          <a:graphicData uri="http://schemas.openxmlformats.org/drawingml/2006/table">
            <a:tbl>
              <a:tblPr/>
              <a:tblGrid>
                <a:gridCol w="1765280">
                  <a:extLst>
                    <a:ext uri="{9D8B030D-6E8A-4147-A177-3AD203B41FA5}">
                      <a16:colId xmlns:a16="http://schemas.microsoft.com/office/drawing/2014/main" val="3036187475"/>
                    </a:ext>
                  </a:extLst>
                </a:gridCol>
                <a:gridCol w="1765280">
                  <a:extLst>
                    <a:ext uri="{9D8B030D-6E8A-4147-A177-3AD203B41FA5}">
                      <a16:colId xmlns:a16="http://schemas.microsoft.com/office/drawing/2014/main" val="3819570571"/>
                    </a:ext>
                  </a:extLst>
                </a:gridCol>
              </a:tblGrid>
              <a:tr h="197887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ECG, Rhythm diagnostics &amp; syncope           </a:t>
                      </a:r>
                    </a:p>
                  </a:txBody>
                  <a:tcPr marL="7539" marR="7539" marT="75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Angel Moya I Mitjans </a:t>
                      </a:r>
                    </a:p>
                  </a:txBody>
                  <a:tcPr marL="7539" marR="7539" marT="75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8628140"/>
                  </a:ext>
                </a:extLst>
              </a:tr>
              <a:tr h="1978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Pascal Defaye</a:t>
                      </a:r>
                    </a:p>
                  </a:txBody>
                  <a:tcPr marL="7539" marR="7539" marT="75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1420074"/>
                  </a:ext>
                </a:extLst>
              </a:tr>
              <a:tr h="1978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Nicholas Gall </a:t>
                      </a:r>
                    </a:p>
                  </a:txBody>
                  <a:tcPr marL="7539" marR="7539" marT="75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950720"/>
                  </a:ext>
                </a:extLst>
              </a:tr>
              <a:tr h="1978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Kristine Jubele </a:t>
                      </a:r>
                    </a:p>
                  </a:txBody>
                  <a:tcPr marL="7539" marR="7539" marT="75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2704189"/>
                  </a:ext>
                </a:extLst>
              </a:tr>
              <a:tr h="1809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Imaging techniques</a:t>
                      </a:r>
                    </a:p>
                  </a:txBody>
                  <a:tcPr marL="7539" marR="7539" marT="75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Mark O'Neill </a:t>
                      </a:r>
                    </a:p>
                  </a:txBody>
                  <a:tcPr marL="7539" marR="7539" marT="75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1719396"/>
                  </a:ext>
                </a:extLst>
              </a:tr>
              <a:tr h="19788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SCD</a:t>
                      </a:r>
                    </a:p>
                  </a:txBody>
                  <a:tcPr marL="7539" marR="7539" marT="75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Xavier Jouven </a:t>
                      </a:r>
                    </a:p>
                  </a:txBody>
                  <a:tcPr marL="7539" marR="7539" marT="75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840976"/>
                  </a:ext>
                </a:extLst>
              </a:tr>
              <a:tr h="1978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Nikolaos Dagres</a:t>
                      </a:r>
                    </a:p>
                  </a:txBody>
                  <a:tcPr marL="7539" marR="7539" marT="75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4425509"/>
                  </a:ext>
                </a:extLst>
              </a:tr>
              <a:tr h="197887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Clinical AF, Stroke&amp;anticoagulation     </a:t>
                      </a:r>
                    </a:p>
                  </a:txBody>
                  <a:tcPr marL="7539" marR="7539" marT="75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Michiel Rienstra </a:t>
                      </a:r>
                    </a:p>
                  </a:txBody>
                  <a:tcPr marL="7539" marR="7539" marT="75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748705"/>
                  </a:ext>
                </a:extLst>
              </a:tr>
              <a:tr h="1978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 Steffel</a:t>
                      </a:r>
                    </a:p>
                  </a:txBody>
                  <a:tcPr marL="7539" marR="7539" marT="75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9290543"/>
                  </a:ext>
                </a:extLst>
              </a:tr>
              <a:tr h="1978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Przemyslaw Piotr Mitkowski </a:t>
                      </a:r>
                    </a:p>
                  </a:txBody>
                  <a:tcPr marL="7539" marR="7539" marT="75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367381"/>
                  </a:ext>
                </a:extLst>
              </a:tr>
              <a:tr h="36185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Inherited cardiopathies (ECGEN rep)</a:t>
                      </a:r>
                    </a:p>
                  </a:txBody>
                  <a:tcPr marL="7539" marR="7539" marT="75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Jacob Tfelt-Hansen</a:t>
                      </a:r>
                    </a:p>
                  </a:txBody>
                  <a:tcPr marL="7539" marR="7539" marT="75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811590"/>
                  </a:ext>
                </a:extLst>
              </a:tr>
              <a:tr h="19788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Digital</a:t>
                      </a:r>
                    </a:p>
                  </a:txBody>
                  <a:tcPr marL="7539" marR="7539" marT="75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Emma Svennberg </a:t>
                      </a:r>
                    </a:p>
                  </a:txBody>
                  <a:tcPr marL="7539" marR="7539" marT="75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067825"/>
                  </a:ext>
                </a:extLst>
              </a:tr>
              <a:tr h="1978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Mintu Turakhia </a:t>
                      </a:r>
                    </a:p>
                  </a:txBody>
                  <a:tcPr marL="7539" marR="7539" marT="75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3324674"/>
                  </a:ext>
                </a:extLst>
              </a:tr>
              <a:tr h="1809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WGCCE rep</a:t>
                      </a:r>
                    </a:p>
                  </a:txBody>
                  <a:tcPr marL="7539" marR="7539" marT="75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Ana Gomez</a:t>
                      </a:r>
                    </a:p>
                  </a:txBody>
                  <a:tcPr marL="7539" marR="7539" marT="75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0129836"/>
                  </a:ext>
                </a:extLst>
              </a:tr>
              <a:tr h="1809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Abstract chair</a:t>
                      </a:r>
                    </a:p>
                  </a:txBody>
                  <a:tcPr marL="7539" marR="7539" marT="75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Stylianos Tzeis  </a:t>
                      </a:r>
                    </a:p>
                  </a:txBody>
                  <a:tcPr marL="7539" marR="7539" marT="75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0223387"/>
                  </a:ext>
                </a:extLst>
              </a:tr>
              <a:tr h="1809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Patients representative</a:t>
                      </a:r>
                    </a:p>
                  </a:txBody>
                  <a:tcPr marL="7539" marR="7539" marT="75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Inga Drossart</a:t>
                      </a:r>
                    </a:p>
                  </a:txBody>
                  <a:tcPr marL="7539" marR="7539" marT="75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0721164"/>
                  </a:ext>
                </a:extLst>
              </a:tr>
            </a:tbl>
          </a:graphicData>
        </a:graphic>
      </p:graphicFrame>
      <p:pic>
        <p:nvPicPr>
          <p:cNvPr id="5" name="Picture 4" descr="A person wearing a blue shirt and smiling at the camera&#10;&#10;Description automatically generated">
            <a:extLst>
              <a:ext uri="{FF2B5EF4-FFF2-40B4-BE49-F238E27FC236}">
                <a16:creationId xmlns:a16="http://schemas.microsoft.com/office/drawing/2014/main" id="{361B6EAC-70BD-4D08-93C1-2FEF3F1552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533578"/>
            <a:ext cx="884344" cy="1077086"/>
          </a:xfrm>
          <a:prstGeom prst="rect">
            <a:avLst/>
          </a:prstGeom>
        </p:spPr>
      </p:pic>
      <p:pic>
        <p:nvPicPr>
          <p:cNvPr id="6" name="Picture 5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B3B29C08-1426-41E5-80E3-7EB0937F88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481" y="578832"/>
            <a:ext cx="1035804" cy="10358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8DA666-027C-46BD-B889-6E9DDD39CD6E}"/>
              </a:ext>
            </a:extLst>
          </p:cNvPr>
          <p:cNvSpPr txBox="1"/>
          <p:nvPr/>
        </p:nvSpPr>
        <p:spPr>
          <a:xfrm>
            <a:off x="0" y="696768"/>
            <a:ext cx="28189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Prof. Isabelle Van Gelder</a:t>
            </a:r>
            <a:br>
              <a:rPr lang="fr-FR" dirty="0"/>
            </a:br>
            <a:r>
              <a:rPr lang="fr-FR" dirty="0"/>
              <a:t>EHRA Scientific Programme Chair 2021-2022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7098C1-DF7E-4A1F-AE02-F0C30233A6AE}"/>
              </a:ext>
            </a:extLst>
          </p:cNvPr>
          <p:cNvSpPr txBox="1"/>
          <p:nvPr/>
        </p:nvSpPr>
        <p:spPr>
          <a:xfrm>
            <a:off x="5743285" y="730177"/>
            <a:ext cx="28480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Dr. Tom De Potter</a:t>
            </a:r>
            <a:br>
              <a:rPr lang="fr-FR" dirty="0"/>
            </a:br>
            <a:r>
              <a:rPr lang="fr-FR" dirty="0"/>
              <a:t>EHRA Scientific Programme </a:t>
            </a:r>
            <a:br>
              <a:rPr lang="fr-FR" dirty="0"/>
            </a:br>
            <a:r>
              <a:rPr lang="fr-FR" dirty="0"/>
              <a:t>Co-</a:t>
            </a:r>
            <a:r>
              <a:rPr lang="fr-FR" dirty="0" err="1"/>
              <a:t>Chairperson</a:t>
            </a:r>
            <a:r>
              <a:rPr lang="fr-FR" dirty="0"/>
              <a:t> 2021-2022</a:t>
            </a:r>
          </a:p>
        </p:txBody>
      </p:sp>
    </p:spTree>
    <p:extLst>
      <p:ext uri="{BB962C8B-B14F-4D97-AF65-F5344CB8AC3E}">
        <p14:creationId xmlns:p14="http://schemas.microsoft.com/office/powerpoint/2010/main" val="1271807676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65AD093-7DF8-4FB2-90B5-8B8657C048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533" y="171323"/>
            <a:ext cx="6335613" cy="720082"/>
          </a:xfrm>
        </p:spPr>
        <p:txBody>
          <a:bodyPr/>
          <a:lstStyle/>
          <a:p>
            <a:r>
              <a:rPr lang="en-US" sz="2400" b="1" dirty="0">
                <a:solidFill>
                  <a:srgbClr val="C00000"/>
                </a:solidFill>
                <a:latin typeface="+mn-lt"/>
                <a:cs typeface="+mn-cs"/>
              </a:rPr>
              <a:t>EHRA 2022: Scientific </a:t>
            </a:r>
            <a:r>
              <a:rPr lang="en-US" sz="2400" b="1" dirty="0" err="1">
                <a:solidFill>
                  <a:srgbClr val="C00000"/>
                </a:solidFill>
                <a:latin typeface="+mn-lt"/>
                <a:cs typeface="+mn-cs"/>
              </a:rPr>
              <a:t>programme</a:t>
            </a:r>
            <a:endParaRPr lang="en-US" sz="2400" b="1" dirty="0">
              <a:solidFill>
                <a:srgbClr val="C00000"/>
              </a:solidFill>
              <a:latin typeface="+mn-lt"/>
              <a:cs typeface="+mn-cs"/>
            </a:endParaRP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2FE1378-3815-450B-99BC-4379E6A1FAC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7504" y="699542"/>
            <a:ext cx="8568952" cy="396044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Main theme: BACK TO THE RHYTHM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ONSITE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tx1"/>
                </a:solidFill>
              </a:rPr>
              <a:t>A large scientific offer: </a:t>
            </a:r>
            <a:r>
              <a:rPr lang="en-US" sz="1600" dirty="0">
                <a:solidFill>
                  <a:srgbClr val="C00000"/>
                </a:solidFill>
              </a:rPr>
              <a:t>80 scientific sessions</a:t>
            </a:r>
            <a:r>
              <a:rPr lang="en-US" sz="1600" dirty="0">
                <a:solidFill>
                  <a:schemeClr val="tx1"/>
                </a:solidFill>
              </a:rPr>
              <a:t>, excl. abstract-based sessions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Exclusive access to experts: </a:t>
            </a:r>
            <a:r>
              <a:rPr lang="en-US" sz="1600" dirty="0">
                <a:solidFill>
                  <a:srgbClr val="C00000"/>
                </a:solidFill>
              </a:rPr>
              <a:t>maximise onsite attendance of the Faculty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Favor interaction: </a:t>
            </a:r>
            <a:r>
              <a:rPr lang="en-US" sz="1600" dirty="0">
                <a:solidFill>
                  <a:srgbClr val="C00000"/>
                </a:solidFill>
              </a:rPr>
              <a:t>scientific session formats of 40 minutes with 20 minutes of discussions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Networking opportunities: </a:t>
            </a:r>
            <a:r>
              <a:rPr lang="en-US" sz="1600" dirty="0">
                <a:solidFill>
                  <a:srgbClr val="C00000"/>
                </a:solidFill>
              </a:rPr>
              <a:t>larger</a:t>
            </a:r>
            <a:r>
              <a:rPr lang="en-US" sz="1600" dirty="0"/>
              <a:t> </a:t>
            </a:r>
            <a:r>
              <a:rPr lang="en-US" sz="1600" dirty="0">
                <a:solidFill>
                  <a:srgbClr val="C00000"/>
                </a:solidFill>
              </a:rPr>
              <a:t>morning and afternoon coffee breaks, networking opportunities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b="0" dirty="0"/>
          </a:p>
          <a:p>
            <a:r>
              <a:rPr lang="en-US" sz="1600" dirty="0"/>
              <a:t>ONLINE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Maximise exposure: </a:t>
            </a:r>
            <a:r>
              <a:rPr lang="en-US" sz="1600" dirty="0">
                <a:solidFill>
                  <a:srgbClr val="C00000"/>
                </a:solidFill>
              </a:rPr>
              <a:t>abstracts &amp; clinical cases will be digital </a:t>
            </a:r>
            <a:r>
              <a:rPr lang="en-US" sz="1600" b="0" dirty="0"/>
              <a:t>- </a:t>
            </a:r>
            <a:r>
              <a:rPr lang="en-GB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except the top-rated abstracts who will be featured in pre-arranged sessions</a:t>
            </a:r>
            <a:endParaRPr lang="en-US" sz="1600" b="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Favor interaction: </a:t>
            </a:r>
            <a:r>
              <a:rPr lang="en-US" sz="1600" dirty="0">
                <a:solidFill>
                  <a:srgbClr val="AE1022"/>
                </a:solidFill>
              </a:rPr>
              <a:t>Online delegates will be able to ask questions and chat </a:t>
            </a:r>
            <a:r>
              <a:rPr lang="en-US" sz="1600" dirty="0"/>
              <a:t>with the audience live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323984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68056E5-1FE4-4B3C-82C7-597AF71017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8" y="195486"/>
            <a:ext cx="3095253" cy="360040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Congress Timeline</a:t>
            </a:r>
          </a:p>
        </p:txBody>
      </p:sp>
      <p:sp>
        <p:nvSpPr>
          <p:cNvPr id="5" name="Content Placeholder 11">
            <a:extLst>
              <a:ext uri="{FF2B5EF4-FFF2-40B4-BE49-F238E27FC236}">
                <a16:creationId xmlns:a16="http://schemas.microsoft.com/office/drawing/2014/main" id="{5F4BEC95-A8A1-4C04-8E55-9B85265EDF3C}"/>
              </a:ext>
            </a:extLst>
          </p:cNvPr>
          <p:cNvSpPr txBox="1">
            <a:spLocks/>
          </p:cNvSpPr>
          <p:nvPr/>
        </p:nvSpPr>
        <p:spPr>
          <a:xfrm>
            <a:off x="1475656" y="627534"/>
            <a:ext cx="8385731" cy="39604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1800"/>
              </a:lnSpc>
              <a:spcBef>
                <a:spcPts val="312"/>
              </a:spcBef>
              <a:buClr>
                <a:srgbClr val="D00040"/>
              </a:buClr>
              <a:buFont typeface="Arial" pitchFamily="34" charset="0"/>
              <a:buNone/>
              <a:defRPr sz="1300" b="0" i="0" kern="1200">
                <a:solidFill>
                  <a:schemeClr val="tx1"/>
                </a:solidFill>
                <a:latin typeface="+mn-lt"/>
                <a:ea typeface="+mn-ea"/>
                <a:cs typeface="Verdana"/>
              </a:defRPr>
            </a:lvl1pPr>
            <a:lvl2pPr marL="266700" indent="0" algn="l" defTabSz="914400" rtl="0" eaLnBrk="1" latinLnBrk="0" hangingPunct="1">
              <a:spcBef>
                <a:spcPct val="20000"/>
              </a:spcBef>
              <a:buClr>
                <a:srgbClr val="D00040"/>
              </a:buClr>
              <a:buFont typeface="Arial" pitchFamily="34" charset="0"/>
              <a:buNone/>
              <a:defRPr sz="16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+mn-ea"/>
                <a:cs typeface="Verdana"/>
              </a:defRPr>
            </a:lvl2pPr>
            <a:lvl3pPr marL="531812" indent="0" algn="l" defTabSz="914400" rtl="0" eaLnBrk="1" latinLnBrk="0" hangingPunct="1">
              <a:spcBef>
                <a:spcPct val="20000"/>
              </a:spcBef>
              <a:buClr>
                <a:srgbClr val="D00040"/>
              </a:buClr>
              <a:buFont typeface="Arial" pitchFamily="34" charset="0"/>
              <a:buNone/>
              <a:defRPr sz="14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+mn-ea"/>
                <a:cs typeface="Verdana"/>
              </a:defRPr>
            </a:lvl3pPr>
            <a:lvl4pPr marL="809625" indent="0" algn="l" defTabSz="914400" rtl="0" eaLnBrk="1" latinLnBrk="0" hangingPunct="1">
              <a:spcBef>
                <a:spcPct val="20000"/>
              </a:spcBef>
              <a:buClr>
                <a:srgbClr val="D00040"/>
              </a:buClr>
              <a:buFont typeface="Arial" pitchFamily="34" charset="0"/>
              <a:buNone/>
              <a:defRPr sz="14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+mn-ea"/>
                <a:cs typeface="Verdana"/>
              </a:defRPr>
            </a:lvl4pPr>
            <a:lvl5pPr marL="1076325" indent="0" algn="l" defTabSz="914400" rtl="0" eaLnBrk="1" latinLnBrk="0" hangingPunct="1">
              <a:spcBef>
                <a:spcPct val="20000"/>
              </a:spcBef>
              <a:buClr>
                <a:srgbClr val="D00040"/>
              </a:buClr>
              <a:buFont typeface="Arial" pitchFamily="34" charset="0"/>
              <a:buNone/>
              <a:defRPr sz="14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+mn-ea"/>
                <a:cs typeface="Verdan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AE1022"/>
                </a:solidFill>
              </a:rPr>
              <a:t>October</a:t>
            </a:r>
            <a:r>
              <a:rPr lang="en-US" sz="1600" dirty="0"/>
              <a:t> – </a:t>
            </a:r>
            <a:r>
              <a:rPr lang="en-US" sz="1600" b="1" dirty="0"/>
              <a:t>Scientific </a:t>
            </a:r>
            <a:r>
              <a:rPr lang="en-US" sz="1600" b="1" dirty="0" err="1"/>
              <a:t>programme</a:t>
            </a:r>
            <a:r>
              <a:rPr lang="en-US" sz="1600" b="1" dirty="0"/>
              <a:t> </a:t>
            </a:r>
            <a:r>
              <a:rPr lang="en-US" sz="1600" b="1" dirty="0" err="1"/>
              <a:t>finalisation</a:t>
            </a:r>
            <a:r>
              <a:rPr lang="en-US" sz="1600" b="1" dirty="0"/>
              <a:t> &amp; Faculty invitations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AE1022"/>
                </a:solidFill>
              </a:rPr>
              <a:t>6 October - 5 January</a:t>
            </a:r>
            <a:r>
              <a:rPr lang="en-US" sz="1600" dirty="0"/>
              <a:t> - </a:t>
            </a:r>
            <a:r>
              <a:rPr lang="en-US" sz="1600" b="1" dirty="0"/>
              <a:t>Call for abstracts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AE1022"/>
                </a:solidFill>
              </a:rPr>
              <a:t>6 October - 7 January</a:t>
            </a:r>
            <a:r>
              <a:rPr lang="en-US" sz="1600" dirty="0"/>
              <a:t> - </a:t>
            </a:r>
            <a:r>
              <a:rPr lang="en-US" sz="1600" b="1" dirty="0"/>
              <a:t>Call for clinical cases</a:t>
            </a:r>
          </a:p>
          <a:p>
            <a:endParaRPr lang="en-US" sz="16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AE1022"/>
                </a:solidFill>
              </a:rPr>
              <a:t>25 October – 12 January </a:t>
            </a:r>
            <a:r>
              <a:rPr lang="en-US" sz="1600" dirty="0"/>
              <a:t>- </a:t>
            </a:r>
            <a:r>
              <a:rPr lang="en-US" sz="1600" b="1" dirty="0"/>
              <a:t>Call for technology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AE1022"/>
                </a:solidFill>
              </a:rPr>
              <a:t>6 December – 25 January </a:t>
            </a:r>
            <a:r>
              <a:rPr lang="en-US" sz="1600" dirty="0"/>
              <a:t>- </a:t>
            </a:r>
            <a:r>
              <a:rPr lang="en-US" sz="1600" b="1" dirty="0"/>
              <a:t>Call for Late-Breaking Science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AE1022"/>
                </a:solidFill>
              </a:rPr>
              <a:t>Early February </a:t>
            </a:r>
            <a:r>
              <a:rPr lang="en-US" sz="1600" dirty="0"/>
              <a:t>-</a:t>
            </a:r>
            <a:r>
              <a:rPr lang="en-US" sz="1600" dirty="0">
                <a:solidFill>
                  <a:srgbClr val="AE1022"/>
                </a:solidFill>
              </a:rPr>
              <a:t> </a:t>
            </a:r>
            <a:r>
              <a:rPr lang="en-US" sz="1600" b="1" dirty="0"/>
              <a:t>Abstract results announcement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AE1022"/>
                </a:solidFill>
              </a:rPr>
              <a:t>Early Registration Deadline</a:t>
            </a:r>
            <a:r>
              <a:rPr lang="en-US" sz="1600" b="1" dirty="0">
                <a:solidFill>
                  <a:srgbClr val="AE1022"/>
                </a:solidFill>
              </a:rPr>
              <a:t> –</a:t>
            </a:r>
            <a:r>
              <a:rPr lang="en-US" sz="1600" b="1" dirty="0"/>
              <a:t> 3 Feb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AE1022"/>
                </a:solidFill>
              </a:rPr>
              <a:t>Late registration Deadline</a:t>
            </a:r>
            <a:r>
              <a:rPr lang="en-US" sz="1600" b="1" dirty="0">
                <a:solidFill>
                  <a:srgbClr val="AE1022"/>
                </a:solidFill>
              </a:rPr>
              <a:t> -</a:t>
            </a:r>
            <a:r>
              <a:rPr lang="en-US" sz="1600" b="1" dirty="0"/>
              <a:t> 5 April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dirty="0"/>
          </a:p>
          <a:p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dirty="0">
              <a:solidFill>
                <a:srgbClr val="B62A79"/>
              </a:solidFill>
              <a:highlight>
                <a:srgbClr val="FFFF00"/>
              </a:highlight>
              <a:cs typeface="+mn-cs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400" dirty="0">
              <a:solidFill>
                <a:srgbClr val="B62A79"/>
              </a:solidFill>
              <a:highlight>
                <a:srgbClr val="FFFF00"/>
              </a:highlight>
              <a:cs typeface="+mn-cs"/>
            </a:endParaRPr>
          </a:p>
          <a:p>
            <a:endParaRPr lang="en-US" sz="1600" dirty="0"/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A44E98-1501-499E-9F8A-A9EFDE0CA6C6}"/>
              </a:ext>
            </a:extLst>
          </p:cNvPr>
          <p:cNvSpPr/>
          <p:nvPr/>
        </p:nvSpPr>
        <p:spPr>
          <a:xfrm>
            <a:off x="1259632" y="1347614"/>
            <a:ext cx="5472608" cy="25202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1B2351-4301-43B7-8958-5FB708E8CB65}"/>
              </a:ext>
            </a:extLst>
          </p:cNvPr>
          <p:cNvSpPr txBox="1"/>
          <p:nvPr/>
        </p:nvSpPr>
        <p:spPr>
          <a:xfrm>
            <a:off x="6755824" y="2387084"/>
            <a:ext cx="1584176" cy="369332"/>
          </a:xfrm>
          <a:prstGeom prst="rect">
            <a:avLst/>
          </a:prstGeom>
          <a:solidFill>
            <a:srgbClr val="AE1022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Call for science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018434-D128-48B1-BA42-2C0FF0B9B537}"/>
              </a:ext>
            </a:extLst>
          </p:cNvPr>
          <p:cNvSpPr/>
          <p:nvPr/>
        </p:nvSpPr>
        <p:spPr>
          <a:xfrm>
            <a:off x="1259632" y="4011910"/>
            <a:ext cx="5472608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64A45B-A28B-4390-BB24-9EF580FD75BA}"/>
              </a:ext>
            </a:extLst>
          </p:cNvPr>
          <p:cNvSpPr txBox="1"/>
          <p:nvPr/>
        </p:nvSpPr>
        <p:spPr>
          <a:xfrm>
            <a:off x="6755824" y="4110630"/>
            <a:ext cx="1584176" cy="369332"/>
          </a:xfrm>
          <a:prstGeom prst="rect">
            <a:avLst/>
          </a:prstGeom>
          <a:solidFill>
            <a:srgbClr val="AE1022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Registration</a:t>
            </a:r>
          </a:p>
        </p:txBody>
      </p:sp>
    </p:spTree>
    <p:extLst>
      <p:ext uri="{BB962C8B-B14F-4D97-AF65-F5344CB8AC3E}">
        <p14:creationId xmlns:p14="http://schemas.microsoft.com/office/powerpoint/2010/main" val="846661290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D25050-6F09-4D1A-A32E-F3447BEA0B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4619" y="339502"/>
            <a:ext cx="5327501" cy="720082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Venue: Bella Centre Copenhagen</a:t>
            </a:r>
            <a:r>
              <a:rPr lang="en-GB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CBA59F-E683-4E0B-A39E-F7328C8877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39056" y="804346"/>
            <a:ext cx="5012058" cy="2782242"/>
          </a:xfrm>
        </p:spPr>
        <p:txBody>
          <a:bodyPr/>
          <a:lstStyle/>
          <a:p>
            <a:r>
              <a:rPr lang="en-US" sz="1400" b="1" dirty="0"/>
              <a:t>Central location with unique infrastructure </a:t>
            </a:r>
          </a:p>
          <a:p>
            <a:r>
              <a:rPr lang="en-US" sz="1400" dirty="0"/>
              <a:t>Bella Center Copenhagen features a  central location in the heart of </a:t>
            </a:r>
            <a:r>
              <a:rPr lang="en-US" sz="1400" dirty="0" err="1"/>
              <a:t>Ørestad</a:t>
            </a:r>
            <a:r>
              <a:rPr lang="en-US" sz="1400" dirty="0"/>
              <a:t> with </a:t>
            </a:r>
            <a:r>
              <a:rPr lang="en-US" sz="1400" b="1" dirty="0">
                <a:solidFill>
                  <a:srgbClr val="C00000"/>
                </a:solidFill>
              </a:rPr>
              <a:t>its own Metro station (M1)</a:t>
            </a:r>
            <a:r>
              <a:rPr lang="en-US" sz="1400" dirty="0"/>
              <a:t>. </a:t>
            </a:r>
          </a:p>
          <a:p>
            <a:endParaRPr lang="en-US" sz="1400" dirty="0"/>
          </a:p>
          <a:p>
            <a:r>
              <a:rPr lang="en-US" sz="1400" b="1" dirty="0"/>
              <a:t>Bella Center Copenhagen </a:t>
            </a:r>
            <a:r>
              <a:rPr lang="en-US" sz="1400" dirty="0"/>
              <a:t>is just: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 </a:t>
            </a:r>
            <a:r>
              <a:rPr lang="en-US" sz="1400" b="1" dirty="0">
                <a:solidFill>
                  <a:srgbClr val="C00000"/>
                </a:solidFill>
              </a:rPr>
              <a:t>6 kilometers away from Copenhagen Airport</a:t>
            </a:r>
            <a:r>
              <a:rPr lang="en-US" sz="1400" dirty="0"/>
              <a:t> (10mn drive)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 </a:t>
            </a:r>
            <a:r>
              <a:rPr lang="en-US" sz="1400" b="1" dirty="0">
                <a:solidFill>
                  <a:srgbClr val="C00000"/>
                </a:solidFill>
              </a:rPr>
              <a:t>8 kilometers away from Copenhagen city </a:t>
            </a:r>
            <a:r>
              <a:rPr lang="en-US" sz="1400" b="1" dirty="0" err="1">
                <a:solidFill>
                  <a:srgbClr val="C00000"/>
                </a:solidFill>
              </a:rPr>
              <a:t>centre</a:t>
            </a:r>
            <a:endParaRPr lang="en-US" sz="1400" b="1" dirty="0">
              <a:solidFill>
                <a:srgbClr val="C00000"/>
              </a:solidFill>
            </a:endParaRPr>
          </a:p>
          <a:p>
            <a:endParaRPr lang="en-GB" sz="1400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FA6B9EC8-173E-400F-9DFB-A0B65658C6A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399" b="399"/>
          <a:stretch/>
        </p:blipFill>
        <p:spPr>
          <a:xfrm>
            <a:off x="3779912" y="2931790"/>
            <a:ext cx="2980829" cy="198886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090E97-8B87-4576-89FA-3851B4CD0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708" y="956942"/>
            <a:ext cx="2743341" cy="2629646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D698A5E-6BB1-40D5-8466-05DF962AA6D6}"/>
              </a:ext>
            </a:extLst>
          </p:cNvPr>
          <p:cNvCxnSpPr/>
          <p:nvPr/>
        </p:nvCxnSpPr>
        <p:spPr>
          <a:xfrm flipH="1" flipV="1">
            <a:off x="1115616" y="2859782"/>
            <a:ext cx="108012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21F8C84-4AEB-4500-B596-7D7C0BB8E45F}"/>
              </a:ext>
            </a:extLst>
          </p:cNvPr>
          <p:cNvCxnSpPr>
            <a:cxnSpLocks/>
          </p:cNvCxnSpPr>
          <p:nvPr/>
        </p:nvCxnSpPr>
        <p:spPr>
          <a:xfrm flipV="1">
            <a:off x="992886" y="1635647"/>
            <a:ext cx="122730" cy="7200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3370439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9463745-458F-4B08-8080-330F22F951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" y="417823"/>
            <a:ext cx="6336704" cy="4725677"/>
          </a:xfrm>
          <a:prstGeom prst="rect">
            <a:avLst/>
          </a:prstGeom>
        </p:spPr>
      </p:pic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3CAF0D8-D940-4FFA-A86B-1B4E9D1DA3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463" y="123478"/>
            <a:ext cx="5327501" cy="720082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Preliminary Floorplan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3A9A77-E1F9-40A3-AFB6-43611FAF7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5043" y="3711579"/>
            <a:ext cx="3008465" cy="13084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DE17F0-B591-4526-B655-49686EB692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176" y="2355726"/>
            <a:ext cx="2743341" cy="15050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2B5161-1B8D-4FCD-A984-FF834C152A61}"/>
              </a:ext>
            </a:extLst>
          </p:cNvPr>
          <p:cNvSpPr txBox="1"/>
          <p:nvPr/>
        </p:nvSpPr>
        <p:spPr>
          <a:xfrm>
            <a:off x="5474769" y="786610"/>
            <a:ext cx="27742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/>
              <a:t>Registration area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/>
              <a:t>Exhibition area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/>
              <a:t>Catering &amp; seating area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/>
              <a:t>Lecture rooms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/>
              <a:t>Industry meeting rooms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4E4C75-02ED-476F-BFFB-C3F695A6CDC7}"/>
              </a:ext>
            </a:extLst>
          </p:cNvPr>
          <p:cNvSpPr/>
          <p:nvPr/>
        </p:nvSpPr>
        <p:spPr>
          <a:xfrm>
            <a:off x="5357964" y="786610"/>
            <a:ext cx="2891067" cy="14456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61F4DEE-27F3-4E04-AE8C-B0A35C3A701D}"/>
              </a:ext>
            </a:extLst>
          </p:cNvPr>
          <p:cNvCxnSpPr>
            <a:cxnSpLocks/>
          </p:cNvCxnSpPr>
          <p:nvPr/>
        </p:nvCxnSpPr>
        <p:spPr>
          <a:xfrm>
            <a:off x="1835696" y="4227934"/>
            <a:ext cx="7920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4553882-78F3-447D-8BC7-B4A3DC7F67AD}"/>
              </a:ext>
            </a:extLst>
          </p:cNvPr>
          <p:cNvSpPr txBox="1"/>
          <p:nvPr/>
        </p:nvSpPr>
        <p:spPr>
          <a:xfrm>
            <a:off x="215516" y="3966324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Live reports</a:t>
            </a:r>
          </a:p>
          <a:p>
            <a:r>
              <a:rPr lang="en-GB" sz="1000" i="1" dirty="0"/>
              <a:t>(interviews for online audience)</a:t>
            </a:r>
          </a:p>
        </p:txBody>
      </p:sp>
    </p:spTree>
    <p:extLst>
      <p:ext uri="{BB962C8B-B14F-4D97-AF65-F5344CB8AC3E}">
        <p14:creationId xmlns:p14="http://schemas.microsoft.com/office/powerpoint/2010/main" val="40480063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AB42EDD-7BB2-498A-90FA-46D831CF73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0D80FBF-3CAD-4862-A38C-3E16C870341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C16594-F06E-4B98-9FC1-01F013D2E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" y="300096"/>
            <a:ext cx="6991709" cy="41785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30C6D4-B34D-4D2A-9880-B9E2157FA700}"/>
              </a:ext>
            </a:extLst>
          </p:cNvPr>
          <p:cNvSpPr/>
          <p:nvPr/>
        </p:nvSpPr>
        <p:spPr>
          <a:xfrm>
            <a:off x="6232187" y="1491630"/>
            <a:ext cx="2732302" cy="14456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FC7A53-F0FD-4A42-97D0-6970CF75EF7D}"/>
              </a:ext>
            </a:extLst>
          </p:cNvPr>
          <p:cNvSpPr txBox="1"/>
          <p:nvPr/>
        </p:nvSpPr>
        <p:spPr>
          <a:xfrm>
            <a:off x="6300192" y="1491630"/>
            <a:ext cx="2736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/>
              <a:t>Lecture rooms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/>
              <a:t>Speaker Service Centre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/>
              <a:t>Hands on tutorials (TBC)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/>
              <a:t>EHRA Meeting rooms</a:t>
            </a:r>
          </a:p>
        </p:txBody>
      </p:sp>
    </p:spTree>
    <p:extLst>
      <p:ext uri="{BB962C8B-B14F-4D97-AF65-F5344CB8AC3E}">
        <p14:creationId xmlns:p14="http://schemas.microsoft.com/office/powerpoint/2010/main" val="2736087529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8E1D09A-8895-4570-97E1-82616BB6FD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4537" y="339502"/>
            <a:ext cx="5319591" cy="720082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Hotel, social events &amp; hostesses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CDA945-C104-4CE2-A82D-35529B8EE84D}"/>
              </a:ext>
            </a:extLst>
          </p:cNvPr>
          <p:cNvSpPr txBox="1"/>
          <p:nvPr/>
        </p:nvSpPr>
        <p:spPr>
          <a:xfrm>
            <a:off x="404537" y="1059584"/>
            <a:ext cx="748883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MCI Copenhagen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has been selected as the local partner and will be able to assist the EHRA industry partners with:</a:t>
            </a:r>
          </a:p>
          <a:p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Group bookings of hotel rooms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Corporate hospitality, Dinners &amp; transfers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Local hostesses </a:t>
            </a:r>
          </a:p>
          <a:p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Contact: </a:t>
            </a: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copenhagen@mci-group.com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Phone: +45 70222230</a:t>
            </a:r>
          </a:p>
          <a:p>
            <a:pPr>
              <a:spcAft>
                <a:spcPts val="12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Contact person: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Per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Ankaer</a:t>
            </a: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1B1E7B-E8C4-4331-9CD4-2943CD142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1782049"/>
            <a:ext cx="2800720" cy="195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775326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EC1A18-D959-4F3A-94F6-076993E241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9512" y="267493"/>
            <a:ext cx="3600400" cy="720082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BACK TO THE RHYTHM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1725A9-15C0-4824-B181-A81D53B0BD72}"/>
              </a:ext>
            </a:extLst>
          </p:cNvPr>
          <p:cNvSpPr txBox="1"/>
          <p:nvPr/>
        </p:nvSpPr>
        <p:spPr>
          <a:xfrm>
            <a:off x="5148064" y="1092819"/>
            <a:ext cx="3096344" cy="33733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Exhibition Area</a:t>
            </a:r>
          </a:p>
          <a:p>
            <a:pPr>
              <a:lnSpc>
                <a:spcPct val="150000"/>
              </a:lnSpc>
            </a:pPr>
            <a:r>
              <a:rPr lang="en-GB" dirty="0"/>
              <a:t>Satellite Symposia</a:t>
            </a:r>
          </a:p>
          <a:p>
            <a:pPr>
              <a:lnSpc>
                <a:spcPct val="150000"/>
              </a:lnSpc>
            </a:pPr>
            <a:r>
              <a:rPr lang="en-GB" dirty="0"/>
              <a:t>Tutorials</a:t>
            </a:r>
          </a:p>
          <a:p>
            <a:pPr>
              <a:lnSpc>
                <a:spcPct val="150000"/>
              </a:lnSpc>
            </a:pPr>
            <a:r>
              <a:rPr lang="en-GB" dirty="0"/>
              <a:t>Meeting Rooms </a:t>
            </a:r>
          </a:p>
          <a:p>
            <a:pPr>
              <a:lnSpc>
                <a:spcPct val="150000"/>
              </a:lnSpc>
            </a:pPr>
            <a:r>
              <a:rPr lang="en-GB" dirty="0"/>
              <a:t>Poster Area</a:t>
            </a:r>
          </a:p>
          <a:p>
            <a:pPr>
              <a:lnSpc>
                <a:spcPct val="150000"/>
              </a:lnSpc>
            </a:pPr>
            <a:r>
              <a:rPr lang="en-GB" dirty="0"/>
              <a:t>Networking </a:t>
            </a:r>
          </a:p>
          <a:p>
            <a:pPr>
              <a:lnSpc>
                <a:spcPct val="150000"/>
              </a:lnSpc>
            </a:pPr>
            <a:r>
              <a:rPr lang="en-GB" dirty="0"/>
              <a:t>On line Channels </a:t>
            </a:r>
          </a:p>
          <a:p>
            <a:pPr>
              <a:lnSpc>
                <a:spcPct val="150000"/>
              </a:lnSpc>
            </a:pPr>
            <a:r>
              <a:rPr lang="en-GB" dirty="0"/>
              <a:t>Live report (wrap ups)</a:t>
            </a:r>
            <a:endParaRPr lang="en-GB" strike="sngStrik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AA90E9-61DF-46A8-86EB-D1C4E1460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419622"/>
            <a:ext cx="3561240" cy="201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987874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D5D1D6ED-4B41-4B1D-9B9B-ABF1DA7DEFEB}"/>
              </a:ext>
            </a:extLst>
          </p:cNvPr>
          <p:cNvGraphicFramePr/>
          <p:nvPr/>
        </p:nvGraphicFramePr>
        <p:xfrm>
          <a:off x="827584" y="26749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8" name="Table 18">
            <a:extLst>
              <a:ext uri="{FF2B5EF4-FFF2-40B4-BE49-F238E27FC236}">
                <a16:creationId xmlns:a16="http://schemas.microsoft.com/office/drawing/2014/main" id="{61309F88-361B-4EC8-ADEB-8FFA3C5861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870927"/>
              </p:ext>
            </p:extLst>
          </p:nvPr>
        </p:nvGraphicFramePr>
        <p:xfrm>
          <a:off x="1043608" y="699542"/>
          <a:ext cx="587997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79976">
                  <a:extLst>
                    <a:ext uri="{9D8B030D-6E8A-4147-A177-3AD203B41FA5}">
                      <a16:colId xmlns:a16="http://schemas.microsoft.com/office/drawing/2014/main" val="26184032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r>
                        <a:rPr lang="en-US" sz="1400" b="0" dirty="0"/>
                        <a:t>Dynamic </a:t>
                      </a:r>
                      <a:r>
                        <a:rPr lang="en-US" sz="1400" b="0" dirty="0" err="1"/>
                        <a:t>programme</a:t>
                      </a:r>
                      <a:r>
                        <a:rPr lang="en-US" sz="1400" b="0" dirty="0"/>
                        <a:t> of 80 sessions, 5 lecture rooms, networking breaks each day.  channels online with a selection of scientific </a:t>
                      </a:r>
                      <a:r>
                        <a:rPr lang="en-US" sz="1400" b="0" dirty="0" err="1"/>
                        <a:t>programme</a:t>
                      </a:r>
                      <a:r>
                        <a:rPr lang="en-US" sz="1400" b="0" dirty="0"/>
                        <a:t> streamed live, and 2 summary report per day for the online community </a:t>
                      </a:r>
                    </a:p>
                  </a:txBody>
                  <a:tcPr>
                    <a:solidFill>
                      <a:schemeClr val="accent1">
                        <a:alpha val="3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6003827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6BC477F0-A3A8-43CF-9A84-DCC5C3DD6F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226401"/>
              </p:ext>
            </p:extLst>
          </p:nvPr>
        </p:nvGraphicFramePr>
        <p:xfrm>
          <a:off x="1043608" y="1900708"/>
          <a:ext cx="587997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79976">
                  <a:extLst>
                    <a:ext uri="{9D8B030D-6E8A-4147-A177-3AD203B41FA5}">
                      <a16:colId xmlns:a16="http://schemas.microsoft.com/office/drawing/2014/main" val="26184032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r>
                        <a:rPr lang="en-US" sz="1400" b="0" dirty="0"/>
                        <a:t>9 slots available on day 1 </a:t>
                      </a:r>
                    </a:p>
                    <a:p>
                      <a:r>
                        <a:rPr lang="en-US" sz="1400" b="0" dirty="0"/>
                        <a:t>9 slots available on day 2</a:t>
                      </a:r>
                    </a:p>
                    <a:p>
                      <a:r>
                        <a:rPr lang="en-US" sz="1400" b="0" dirty="0"/>
                        <a:t>7 slots available on day 3 </a:t>
                      </a:r>
                    </a:p>
                  </a:txBody>
                  <a:tcPr>
                    <a:solidFill>
                      <a:schemeClr val="accent1">
                        <a:alpha val="3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6003827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74640701-B47F-4157-B3F9-1036BC6390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065328"/>
              </p:ext>
            </p:extLst>
          </p:nvPr>
        </p:nvGraphicFramePr>
        <p:xfrm>
          <a:off x="1036712" y="3138612"/>
          <a:ext cx="587997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79976">
                  <a:extLst>
                    <a:ext uri="{9D8B030D-6E8A-4147-A177-3AD203B41FA5}">
                      <a16:colId xmlns:a16="http://schemas.microsoft.com/office/drawing/2014/main" val="261840321"/>
                    </a:ext>
                  </a:extLst>
                </a:gridCol>
              </a:tblGrid>
              <a:tr h="729281">
                <a:tc>
                  <a:txBody>
                    <a:bodyPr/>
                    <a:lstStyle/>
                    <a:p>
                      <a:r>
                        <a:rPr lang="en-US" sz="1400" b="0" dirty="0"/>
                        <a:t>Choice of exclusive , limited to 1 per Industry</a:t>
                      </a:r>
                    </a:p>
                    <a:p>
                      <a:r>
                        <a:rPr lang="en-US" sz="1400" b="0" dirty="0"/>
                        <a:t>Choice of non-exclusive slots, limited to 2 slots running in parallel </a:t>
                      </a:r>
                    </a:p>
                    <a:p>
                      <a:r>
                        <a:rPr lang="en-US" sz="1400" b="0" dirty="0"/>
                        <a:t>Choice of either 45mn &amp; 30mn slots</a:t>
                      </a:r>
                    </a:p>
                  </a:txBody>
                  <a:tcPr>
                    <a:solidFill>
                      <a:schemeClr val="accent1">
                        <a:alpha val="3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6003827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2F8E91DB-994B-4733-88B4-93DABB656C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966204"/>
              </p:ext>
            </p:extLst>
          </p:nvPr>
        </p:nvGraphicFramePr>
        <p:xfrm>
          <a:off x="1043608" y="4345059"/>
          <a:ext cx="5879976" cy="4184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79976">
                  <a:extLst>
                    <a:ext uri="{9D8B030D-6E8A-4147-A177-3AD203B41FA5}">
                      <a16:colId xmlns:a16="http://schemas.microsoft.com/office/drawing/2014/main" val="261840321"/>
                    </a:ext>
                  </a:extLst>
                </a:gridCol>
              </a:tblGrid>
              <a:tr h="418483">
                <a:tc>
                  <a:txBody>
                    <a:bodyPr/>
                    <a:lstStyle/>
                    <a:p>
                      <a:r>
                        <a:rPr lang="en-US" sz="1400" b="0" dirty="0"/>
                        <a:t>Several possibilities to disseminate your latest sciences and innovations </a:t>
                      </a:r>
                    </a:p>
                  </a:txBody>
                  <a:tcPr>
                    <a:solidFill>
                      <a:schemeClr val="accent1">
                        <a:alpha val="3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6003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3898101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F32CE06-2820-4C87-B48E-152044E464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55776" y="123478"/>
            <a:ext cx="3527301" cy="720082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TIME SCHEDULE </a:t>
            </a:r>
          </a:p>
          <a:p>
            <a:r>
              <a:rPr lang="en-US" sz="1800" b="1" dirty="0">
                <a:solidFill>
                  <a:srgbClr val="C00000"/>
                </a:solidFill>
              </a:rPr>
              <a:t>	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DAY 1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540C96F-0C28-40D8-B00F-2E2F75845B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942606"/>
            <a:ext cx="8496944" cy="408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99874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F32CE06-2820-4C87-B48E-152044E464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55776" y="123478"/>
            <a:ext cx="3527301" cy="720082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TIME SCHEDULE </a:t>
            </a:r>
          </a:p>
          <a:p>
            <a:r>
              <a:rPr lang="en-US" sz="1800" b="1" dirty="0">
                <a:solidFill>
                  <a:srgbClr val="C00000"/>
                </a:solidFill>
              </a:rPr>
              <a:t>	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DAY 2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84581F-DF61-4436-AA55-9C1003B32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861119"/>
            <a:ext cx="8496944" cy="397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550755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F32CE06-2820-4C87-B48E-152044E464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55776" y="123478"/>
            <a:ext cx="3527301" cy="720082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TIME SCHEDULE </a:t>
            </a:r>
          </a:p>
          <a:p>
            <a:r>
              <a:rPr lang="en-US" sz="1800" b="1" dirty="0">
                <a:solidFill>
                  <a:srgbClr val="C00000"/>
                </a:solidFill>
              </a:rPr>
              <a:t>	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DAY 3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81E033-CAA6-4460-9995-DB9EA80D0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31590"/>
            <a:ext cx="8684537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089644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1D8798-27D0-49DC-8F5B-75B91F8C8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917314"/>
            <a:ext cx="5904656" cy="3476303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93D2F3E-D2AF-4488-B6AA-6F14CED3B4F4}"/>
              </a:ext>
            </a:extLst>
          </p:cNvPr>
          <p:cNvSpPr txBox="1">
            <a:spLocks/>
          </p:cNvSpPr>
          <p:nvPr/>
        </p:nvSpPr>
        <p:spPr>
          <a:xfrm>
            <a:off x="323528" y="129138"/>
            <a:ext cx="6192688" cy="7200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Clr>
                <a:srgbClr val="D00040"/>
              </a:buClr>
              <a:buFont typeface="Arial" pitchFamily="34" charset="0"/>
              <a:buNone/>
              <a:defRPr sz="2600" b="0" i="0" kern="1200">
                <a:solidFill>
                  <a:schemeClr val="tx1"/>
                </a:solidFill>
                <a:latin typeface="+mj-lt"/>
                <a:ea typeface="+mn-ea"/>
                <a:cs typeface="Verdana"/>
              </a:defRPr>
            </a:lvl1pPr>
            <a:lvl2pPr marL="266700" indent="0" algn="l" defTabSz="914400" rtl="0" eaLnBrk="1" latinLnBrk="0" hangingPunct="1">
              <a:spcBef>
                <a:spcPct val="20000"/>
              </a:spcBef>
              <a:buClr>
                <a:srgbClr val="D00040"/>
              </a:buClr>
              <a:buFont typeface="Arial" pitchFamily="34" charset="0"/>
              <a:buNone/>
              <a:defRPr sz="16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+mn-ea"/>
                <a:cs typeface="Verdana"/>
              </a:defRPr>
            </a:lvl2pPr>
            <a:lvl3pPr marL="531812" indent="0" algn="l" defTabSz="914400" rtl="0" eaLnBrk="1" latinLnBrk="0" hangingPunct="1">
              <a:spcBef>
                <a:spcPct val="20000"/>
              </a:spcBef>
              <a:buClr>
                <a:srgbClr val="D00040"/>
              </a:buClr>
              <a:buFont typeface="Arial" pitchFamily="34" charset="0"/>
              <a:buNone/>
              <a:defRPr sz="14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+mn-ea"/>
                <a:cs typeface="Verdana"/>
              </a:defRPr>
            </a:lvl3pPr>
            <a:lvl4pPr marL="809625" indent="0" algn="l" defTabSz="914400" rtl="0" eaLnBrk="1" latinLnBrk="0" hangingPunct="1">
              <a:spcBef>
                <a:spcPct val="20000"/>
              </a:spcBef>
              <a:buClr>
                <a:srgbClr val="D00040"/>
              </a:buClr>
              <a:buFont typeface="Arial" pitchFamily="34" charset="0"/>
              <a:buNone/>
              <a:defRPr sz="14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+mn-ea"/>
                <a:cs typeface="Verdana"/>
              </a:defRPr>
            </a:lvl4pPr>
            <a:lvl5pPr marL="1076325" indent="0" algn="l" defTabSz="914400" rtl="0" eaLnBrk="1" latinLnBrk="0" hangingPunct="1">
              <a:spcBef>
                <a:spcPct val="20000"/>
              </a:spcBef>
              <a:buClr>
                <a:srgbClr val="D00040"/>
              </a:buClr>
              <a:buFont typeface="Arial" pitchFamily="34" charset="0"/>
              <a:buNone/>
              <a:defRPr sz="14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+mn-ea"/>
                <a:cs typeface="Verdan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solidFill>
                  <a:srgbClr val="C00000"/>
                </a:solidFill>
              </a:rPr>
              <a:t>Industry Sponsored Session</a:t>
            </a:r>
          </a:p>
          <a:p>
            <a:r>
              <a:rPr lang="en-GB" b="1" dirty="0">
                <a:solidFill>
                  <a:srgbClr val="C00000"/>
                </a:solidFill>
              </a:rPr>
              <a:t>		</a:t>
            </a:r>
            <a:r>
              <a:rPr lang="en-GB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Best of both worlds</a:t>
            </a:r>
          </a:p>
        </p:txBody>
      </p:sp>
    </p:spTree>
    <p:extLst>
      <p:ext uri="{BB962C8B-B14F-4D97-AF65-F5344CB8AC3E}">
        <p14:creationId xmlns:p14="http://schemas.microsoft.com/office/powerpoint/2010/main" val="1061303634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B599D895-6E8B-41E9-AD79-6ACF6BC02A1B}"/>
              </a:ext>
            </a:extLst>
          </p:cNvPr>
          <p:cNvSpPr txBox="1">
            <a:spLocks/>
          </p:cNvSpPr>
          <p:nvPr/>
        </p:nvSpPr>
        <p:spPr>
          <a:xfrm>
            <a:off x="539552" y="195486"/>
            <a:ext cx="6192688" cy="6361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Clr>
                <a:srgbClr val="D00040"/>
              </a:buClr>
              <a:buFont typeface="Arial" pitchFamily="34" charset="0"/>
              <a:buNone/>
              <a:defRPr sz="2600" b="0" i="0" kern="1200">
                <a:solidFill>
                  <a:schemeClr val="tx1"/>
                </a:solidFill>
                <a:latin typeface="+mj-lt"/>
                <a:ea typeface="+mn-ea"/>
                <a:cs typeface="Verdana"/>
              </a:defRPr>
            </a:lvl1pPr>
            <a:lvl2pPr marL="266700" indent="0" algn="l" defTabSz="914400" rtl="0" eaLnBrk="1" latinLnBrk="0" hangingPunct="1">
              <a:spcBef>
                <a:spcPct val="20000"/>
              </a:spcBef>
              <a:buClr>
                <a:srgbClr val="D00040"/>
              </a:buClr>
              <a:buFont typeface="Arial" pitchFamily="34" charset="0"/>
              <a:buNone/>
              <a:defRPr sz="16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+mn-ea"/>
                <a:cs typeface="Verdana"/>
              </a:defRPr>
            </a:lvl2pPr>
            <a:lvl3pPr marL="531812" indent="0" algn="l" defTabSz="914400" rtl="0" eaLnBrk="1" latinLnBrk="0" hangingPunct="1">
              <a:spcBef>
                <a:spcPct val="20000"/>
              </a:spcBef>
              <a:buClr>
                <a:srgbClr val="D00040"/>
              </a:buClr>
              <a:buFont typeface="Arial" pitchFamily="34" charset="0"/>
              <a:buNone/>
              <a:defRPr sz="14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+mn-ea"/>
                <a:cs typeface="Verdana"/>
              </a:defRPr>
            </a:lvl3pPr>
            <a:lvl4pPr marL="809625" indent="0" algn="l" defTabSz="914400" rtl="0" eaLnBrk="1" latinLnBrk="0" hangingPunct="1">
              <a:spcBef>
                <a:spcPct val="20000"/>
              </a:spcBef>
              <a:buClr>
                <a:srgbClr val="D00040"/>
              </a:buClr>
              <a:buFont typeface="Arial" pitchFamily="34" charset="0"/>
              <a:buNone/>
              <a:defRPr sz="14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+mn-ea"/>
                <a:cs typeface="Verdana"/>
              </a:defRPr>
            </a:lvl4pPr>
            <a:lvl5pPr marL="1076325" indent="0" algn="l" defTabSz="914400" rtl="0" eaLnBrk="1" latinLnBrk="0" hangingPunct="1">
              <a:spcBef>
                <a:spcPct val="20000"/>
              </a:spcBef>
              <a:buClr>
                <a:srgbClr val="D00040"/>
              </a:buClr>
              <a:buFont typeface="Arial" pitchFamily="34" charset="0"/>
              <a:buNone/>
              <a:defRPr sz="14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+mn-ea"/>
                <a:cs typeface="Verdan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solidFill>
                  <a:srgbClr val="C00000"/>
                </a:solidFill>
              </a:rPr>
              <a:t>Industry Sponsored Session</a:t>
            </a:r>
          </a:p>
          <a:p>
            <a:r>
              <a:rPr lang="en-GB" b="1" dirty="0">
                <a:solidFill>
                  <a:srgbClr val="C00000"/>
                </a:solidFill>
                <a:highlight>
                  <a:srgbClr val="FFFF00"/>
                </a:highlight>
              </a:rPr>
              <a:t>		</a:t>
            </a:r>
            <a:endParaRPr lang="en-GB" b="1" dirty="0">
              <a:solidFill>
                <a:schemeClr val="accent4">
                  <a:lumMod val="60000"/>
                  <a:lumOff val="40000"/>
                </a:schemeClr>
              </a:solidFill>
              <a:highlight>
                <a:srgbClr val="FFFF00"/>
              </a:highligh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41BA6D-83CA-4625-8F41-8A23FCFD1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796097"/>
            <a:ext cx="2448272" cy="38698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C1A73E-4D2C-46C9-9CF8-AE0795BF5D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831595"/>
            <a:ext cx="2736304" cy="384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148643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7EC9D2-C0FD-4053-BF6C-10820EE651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347614"/>
            <a:ext cx="4091631" cy="29991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B014C7-EE2A-41C9-A6F4-B0856871FB2E}"/>
              </a:ext>
            </a:extLst>
          </p:cNvPr>
          <p:cNvSpPr txBox="1"/>
          <p:nvPr/>
        </p:nvSpPr>
        <p:spPr>
          <a:xfrm>
            <a:off x="5131484" y="2987269"/>
            <a:ext cx="301090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00" b="1" dirty="0">
                <a:solidFill>
                  <a:srgbClr val="C00000"/>
                </a:solidFill>
                <a:latin typeface="+mj-lt"/>
              </a:rPr>
              <a:t>Exhibition (on line)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400" dirty="0" err="1"/>
              <a:t>Dedicated</a:t>
            </a:r>
            <a:r>
              <a:rPr lang="fr-FR" sz="2400" dirty="0"/>
              <a:t> page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400" dirty="0"/>
              <a:t>Logo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400" dirty="0"/>
              <a:t>URL of </a:t>
            </a:r>
            <a:r>
              <a:rPr lang="fr-FR" sz="2400" dirty="0" err="1"/>
              <a:t>your</a:t>
            </a:r>
            <a:r>
              <a:rPr lang="fr-FR" sz="2400" dirty="0"/>
              <a:t> </a:t>
            </a:r>
            <a:r>
              <a:rPr lang="fr-FR" sz="2400" dirty="0" err="1"/>
              <a:t>choice</a:t>
            </a:r>
            <a:r>
              <a:rPr lang="fr-FR" sz="2400" dirty="0"/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09AF3C-5F92-42B2-8F23-4B870D7865BF}"/>
              </a:ext>
            </a:extLst>
          </p:cNvPr>
          <p:cNvSpPr txBox="1"/>
          <p:nvPr/>
        </p:nvSpPr>
        <p:spPr>
          <a:xfrm>
            <a:off x="395536" y="411510"/>
            <a:ext cx="288032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00" b="1" dirty="0">
                <a:solidFill>
                  <a:srgbClr val="C00000"/>
                </a:solidFill>
                <a:latin typeface="+mj-lt"/>
              </a:rPr>
              <a:t>Exhibition (on site)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400" dirty="0"/>
              <a:t>Booth </a:t>
            </a:r>
            <a:r>
              <a:rPr lang="fr-FR" sz="2400" dirty="0" err="1"/>
              <a:t>onsite</a:t>
            </a:r>
            <a:r>
              <a:rPr lang="fr-FR" sz="24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2400" dirty="0"/>
          </a:p>
        </p:txBody>
      </p:sp>
      <p:pic>
        <p:nvPicPr>
          <p:cNvPr id="4" name="Picture 3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DC35E791-81A3-46A1-9BA1-7DEE3EACEA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005" y="898789"/>
            <a:ext cx="3903860" cy="17224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EAC797-2622-4350-9A3A-9341501C0A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35" y="1265307"/>
            <a:ext cx="3960441" cy="172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633781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8E09AF3C-5F92-42B2-8F23-4B870D7865BF}"/>
              </a:ext>
            </a:extLst>
          </p:cNvPr>
          <p:cNvSpPr txBox="1"/>
          <p:nvPr/>
        </p:nvSpPr>
        <p:spPr>
          <a:xfrm>
            <a:off x="467544" y="282081"/>
            <a:ext cx="7893750" cy="689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  <a:buClr>
                <a:srgbClr val="D00040"/>
              </a:buClr>
            </a:pPr>
            <a:r>
              <a:rPr lang="fr-FR" sz="2600" b="1" dirty="0" err="1">
                <a:solidFill>
                  <a:srgbClr val="C00000"/>
                </a:solidFill>
                <a:latin typeface="+mj-lt"/>
              </a:rPr>
              <a:t>Tutorials</a:t>
            </a:r>
            <a:r>
              <a:rPr lang="fr-FR" sz="2600" b="1" dirty="0">
                <a:solidFill>
                  <a:srgbClr val="C00000"/>
                </a:solidFill>
                <a:latin typeface="+mj-lt"/>
              </a:rPr>
              <a:t> </a:t>
            </a:r>
          </a:p>
          <a:p>
            <a:endParaRPr lang="fr-FR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88FD47-02C4-44B7-8E40-E5728DB34933}"/>
              </a:ext>
            </a:extLst>
          </p:cNvPr>
          <p:cNvSpPr/>
          <p:nvPr/>
        </p:nvSpPr>
        <p:spPr>
          <a:xfrm>
            <a:off x="4499993" y="1707654"/>
            <a:ext cx="77852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FD75CC4-CD01-4BB9-9FCF-7C327985892A}"/>
              </a:ext>
            </a:extLst>
          </p:cNvPr>
          <p:cNvSpPr/>
          <p:nvPr/>
        </p:nvSpPr>
        <p:spPr>
          <a:xfrm>
            <a:off x="1115616" y="2319722"/>
            <a:ext cx="936104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0474D4-4388-4AF6-91B7-79DA453071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858" y="779712"/>
            <a:ext cx="1379393" cy="22807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C69D11-7C52-40E3-83DB-49FB65325F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865" y="3164943"/>
            <a:ext cx="1379393" cy="1172484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E7A48E3-0D71-4A34-B7BB-E349B226CF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192449"/>
              </p:ext>
            </p:extLst>
          </p:nvPr>
        </p:nvGraphicFramePr>
        <p:xfrm>
          <a:off x="539552" y="926303"/>
          <a:ext cx="5328592" cy="33919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2094632910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1331171687"/>
                    </a:ext>
                  </a:extLst>
                </a:gridCol>
              </a:tblGrid>
              <a:tr h="195562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effectLst/>
                        </a:rPr>
                        <a:t>Formats &amp; audiences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63600636"/>
                  </a:ext>
                </a:extLst>
              </a:tr>
              <a:tr h="1843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</a:rPr>
                        <a:t>ONSITE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effectLst/>
                        </a:rPr>
                        <a:t>Delegates present in Copenhagen</a:t>
                      </a:r>
                      <a:endParaRPr lang="en-US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Dedicated rooms for hands-on and training of products/therapies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Demonstration of equipment. Small groups.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Reserved for 3 days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Part of the scientific </a:t>
                      </a:r>
                      <a:r>
                        <a:rPr lang="en-US" sz="1600" b="1" dirty="0" err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programme</a:t>
                      </a:r>
                      <a:endParaRPr lang="en-US" sz="16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Rooms are equipped to allow online registration (only for onsite/online)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4065026"/>
                  </a:ext>
                </a:extLst>
              </a:tr>
              <a:tr h="18450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ONSITE &amp; ONLINE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effectLst/>
                        </a:rPr>
                        <a:t>(Online Dedicated Exhibitor Page required for this format) 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effectLst/>
                        </a:rPr>
                        <a:t>Delegates present in Copenhagen and/or registered for the online format</a:t>
                      </a:r>
                      <a:endParaRPr lang="en-US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18129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0754957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1DC9972-00D2-4F8E-A784-1A3F7D9A54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05486" y="226559"/>
            <a:ext cx="3527301" cy="720082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  <a:cs typeface="+mn-cs"/>
              </a:rPr>
              <a:t>Sponsorship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B267773A-D327-443B-8F0C-1DF10D692B85}"/>
              </a:ext>
            </a:extLst>
          </p:cNvPr>
          <p:cNvSpPr txBox="1">
            <a:spLocks/>
          </p:cNvSpPr>
          <p:nvPr/>
        </p:nvSpPr>
        <p:spPr>
          <a:xfrm>
            <a:off x="541463" y="226559"/>
            <a:ext cx="4390577" cy="7200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Clr>
                <a:srgbClr val="D00040"/>
              </a:buClr>
              <a:buFont typeface="Arial" pitchFamily="34" charset="0"/>
              <a:buNone/>
              <a:defRPr sz="2600" b="0" i="0" kern="1200">
                <a:solidFill>
                  <a:schemeClr val="tx1"/>
                </a:solidFill>
                <a:latin typeface="+mj-lt"/>
                <a:ea typeface="+mn-ea"/>
                <a:cs typeface="Verdana"/>
              </a:defRPr>
            </a:lvl1pPr>
            <a:lvl2pPr marL="266700" indent="0" algn="l" defTabSz="914400" rtl="0" eaLnBrk="1" latinLnBrk="0" hangingPunct="1">
              <a:spcBef>
                <a:spcPct val="20000"/>
              </a:spcBef>
              <a:buClr>
                <a:srgbClr val="D00040"/>
              </a:buClr>
              <a:buFont typeface="Arial" pitchFamily="34" charset="0"/>
              <a:buNone/>
              <a:defRPr sz="16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+mn-ea"/>
                <a:cs typeface="Verdana"/>
              </a:defRPr>
            </a:lvl2pPr>
            <a:lvl3pPr marL="531812" indent="0" algn="l" defTabSz="914400" rtl="0" eaLnBrk="1" latinLnBrk="0" hangingPunct="1">
              <a:spcBef>
                <a:spcPct val="20000"/>
              </a:spcBef>
              <a:buClr>
                <a:srgbClr val="D00040"/>
              </a:buClr>
              <a:buFont typeface="Arial" pitchFamily="34" charset="0"/>
              <a:buNone/>
              <a:defRPr sz="14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+mn-ea"/>
                <a:cs typeface="Verdana"/>
              </a:defRPr>
            </a:lvl3pPr>
            <a:lvl4pPr marL="809625" indent="0" algn="l" defTabSz="914400" rtl="0" eaLnBrk="1" latinLnBrk="0" hangingPunct="1">
              <a:spcBef>
                <a:spcPct val="20000"/>
              </a:spcBef>
              <a:buClr>
                <a:srgbClr val="D00040"/>
              </a:buClr>
              <a:buFont typeface="Arial" pitchFamily="34" charset="0"/>
              <a:buNone/>
              <a:defRPr sz="14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+mn-ea"/>
                <a:cs typeface="Verdana"/>
              </a:defRPr>
            </a:lvl4pPr>
            <a:lvl5pPr marL="1076325" indent="0" algn="l" defTabSz="914400" rtl="0" eaLnBrk="1" latinLnBrk="0" hangingPunct="1">
              <a:spcBef>
                <a:spcPct val="20000"/>
              </a:spcBef>
              <a:buClr>
                <a:srgbClr val="D00040"/>
              </a:buClr>
              <a:buFont typeface="Arial" pitchFamily="34" charset="0"/>
              <a:buNone/>
              <a:defRPr sz="14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+mn-ea"/>
                <a:cs typeface="Verdan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500"/>
              </a:lnSpc>
              <a:buClr>
                <a:srgbClr val="D00040"/>
              </a:buClr>
            </a:pPr>
            <a:r>
              <a:rPr lang="fr-FR" sz="2600" b="1" dirty="0" err="1">
                <a:solidFill>
                  <a:srgbClr val="C00000"/>
                </a:solidFill>
                <a:latin typeface="+mj-lt"/>
              </a:rPr>
              <a:t>Onsite</a:t>
            </a:r>
            <a:r>
              <a:rPr lang="fr-FR" sz="2600" b="1" dirty="0">
                <a:solidFill>
                  <a:srgbClr val="C00000"/>
                </a:solidFill>
                <a:latin typeface="+mj-lt"/>
              </a:rPr>
              <a:t> Partner Services </a:t>
            </a:r>
            <a:endParaRPr lang="fr-FR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8343E8-C83F-4422-82A0-9152BF488E54}"/>
              </a:ext>
            </a:extLst>
          </p:cNvPr>
          <p:cNvSpPr/>
          <p:nvPr/>
        </p:nvSpPr>
        <p:spPr>
          <a:xfrm>
            <a:off x="611560" y="1059582"/>
            <a:ext cx="2736304" cy="172819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Meeting Rooms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err="1"/>
              <a:t>Organise</a:t>
            </a:r>
            <a:r>
              <a:rPr lang="en-US" dirty="0"/>
              <a:t> informal meetings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Host a limited number of guests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Reserved for 3 days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19796C-AC13-49F4-B1CC-6DB977236AF6}"/>
              </a:ext>
            </a:extLst>
          </p:cNvPr>
          <p:cNvSpPr/>
          <p:nvPr/>
        </p:nvSpPr>
        <p:spPr>
          <a:xfrm>
            <a:off x="604357" y="3003798"/>
            <a:ext cx="2736304" cy="158417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Closed Industry Meetings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During available time slots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Staff briefing or specific closed meetings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6312651-9BB8-42A6-9CD6-52A96348A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911" y="1661165"/>
            <a:ext cx="1457326" cy="14665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74BAA37-1154-414E-A7F8-BE3596BF9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4827" y="1732453"/>
            <a:ext cx="1314450" cy="13239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0C08364-C065-4CC3-A1D5-6F37D240BF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4685" y="1592972"/>
            <a:ext cx="1457325" cy="176212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E339535-0C47-4101-8535-814860A5B257}"/>
              </a:ext>
            </a:extLst>
          </p:cNvPr>
          <p:cNvSpPr txBox="1"/>
          <p:nvPr/>
        </p:nvSpPr>
        <p:spPr>
          <a:xfrm>
            <a:off x="4171103" y="946641"/>
            <a:ext cx="4241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Various opportunities to promote your activities onsite &amp; online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2F9E46F-E470-4F01-9C63-240893C1A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1670" y="3341871"/>
            <a:ext cx="1526560" cy="11166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735C2AB-D172-4A1C-B40F-CBF78ED1AB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2016" y="3341871"/>
            <a:ext cx="1526561" cy="118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663147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FCA95F9-3A8D-4671-8453-F08AAAFAA4DC}"/>
              </a:ext>
            </a:extLst>
          </p:cNvPr>
          <p:cNvSpPr txBox="1">
            <a:spLocks/>
          </p:cNvSpPr>
          <p:nvPr/>
        </p:nvSpPr>
        <p:spPr>
          <a:xfrm>
            <a:off x="1009540" y="202609"/>
            <a:ext cx="3527301" cy="720082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ct val="0"/>
              </a:spcAft>
              <a:buClr>
                <a:srgbClr val="D00040"/>
              </a:buClr>
              <a:buFont typeface="Arial" charset="0"/>
              <a:buNone/>
              <a:defRPr sz="2600" b="0" kern="1200">
                <a:solidFill>
                  <a:schemeClr val="tx1"/>
                </a:solidFill>
                <a:latin typeface="+mj-lt"/>
                <a:ea typeface="Verdana" pitchFamily="34" charset="0"/>
                <a:cs typeface="Verdana"/>
              </a:defRPr>
            </a:lvl1pPr>
            <a:lvl2pPr marL="2667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00040"/>
              </a:buClr>
              <a:buFont typeface="Arial" charset="0"/>
              <a:buNone/>
              <a:defRPr sz="1600" kern="1200">
                <a:solidFill>
                  <a:srgbClr val="595959"/>
                </a:solidFill>
                <a:latin typeface="Verdana"/>
                <a:ea typeface="Verdana" pitchFamily="34" charset="0"/>
                <a:cs typeface="Verdana"/>
              </a:defRPr>
            </a:lvl2pPr>
            <a:lvl3pPr marL="531812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00040"/>
              </a:buClr>
              <a:buFont typeface="Arial" charset="0"/>
              <a:buNone/>
              <a:defRPr sz="1400" kern="1200">
                <a:solidFill>
                  <a:srgbClr val="595959"/>
                </a:solidFill>
                <a:latin typeface="Verdana"/>
                <a:ea typeface="Verdana" pitchFamily="34" charset="0"/>
                <a:cs typeface="Verdana"/>
              </a:defRPr>
            </a:lvl3pPr>
            <a:lvl4pPr marL="809625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00040"/>
              </a:buClr>
              <a:buFont typeface="Arial" charset="0"/>
              <a:buNone/>
              <a:defRPr sz="1400" kern="1200">
                <a:solidFill>
                  <a:srgbClr val="595959"/>
                </a:solidFill>
                <a:latin typeface="Verdana"/>
                <a:ea typeface="Verdana" pitchFamily="34" charset="0"/>
                <a:cs typeface="Verdana"/>
              </a:defRPr>
            </a:lvl4pPr>
            <a:lvl5pPr marL="1076325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00040"/>
              </a:buClr>
              <a:buFont typeface="Arial" charset="0"/>
              <a:buNone/>
              <a:defRPr sz="1400" kern="1200">
                <a:solidFill>
                  <a:srgbClr val="595959"/>
                </a:solidFill>
                <a:latin typeface="Verdana"/>
                <a:ea typeface="Verdana" pitchFamily="34" charset="0"/>
                <a:cs typeface="Verdan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solidFill>
                  <a:srgbClr val="C00000"/>
                </a:solidFill>
                <a:ea typeface="+mn-ea"/>
                <a:cs typeface="+mn-cs"/>
              </a:rPr>
              <a:t>Key dates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6E42BB-42D7-4D90-B2C6-1F98BF6AE305}"/>
              </a:ext>
            </a:extLst>
          </p:cNvPr>
          <p:cNvSpPr txBox="1"/>
          <p:nvPr/>
        </p:nvSpPr>
        <p:spPr>
          <a:xfrm>
            <a:off x="5646976" y="1057396"/>
            <a:ext cx="2625105" cy="35394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700" dirty="0"/>
              <a:t>Industry Prospectus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0CC17D-8231-4AF9-94F6-C01075A01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794284"/>
            <a:ext cx="2625106" cy="38498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93004EF-82D7-4B2B-B7E8-224D7AF02E2D}"/>
              </a:ext>
            </a:extLst>
          </p:cNvPr>
          <p:cNvSpPr txBox="1"/>
          <p:nvPr/>
        </p:nvSpPr>
        <p:spPr>
          <a:xfrm>
            <a:off x="5646976" y="1689730"/>
            <a:ext cx="2625105" cy="61555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700" dirty="0"/>
              <a:t>EHRA 2022 Accrued Point Ranking Deadline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6A3929-9D23-43AF-B963-2011A8D4CEDD}"/>
              </a:ext>
            </a:extLst>
          </p:cNvPr>
          <p:cNvSpPr txBox="1"/>
          <p:nvPr/>
        </p:nvSpPr>
        <p:spPr>
          <a:xfrm>
            <a:off x="5646977" y="2598504"/>
            <a:ext cx="2625104" cy="61555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700" dirty="0"/>
              <a:t>Assignment starts </a:t>
            </a:r>
          </a:p>
          <a:p>
            <a:r>
              <a:rPr lang="en-GB" sz="1700" dirty="0"/>
              <a:t>APR + Onsite/Online format 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918601-39D0-4125-B66F-645D13E05ACE}"/>
              </a:ext>
            </a:extLst>
          </p:cNvPr>
          <p:cNvSpPr txBox="1"/>
          <p:nvPr/>
        </p:nvSpPr>
        <p:spPr>
          <a:xfrm>
            <a:off x="5621504" y="3460656"/>
            <a:ext cx="2650577" cy="87716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700" dirty="0"/>
              <a:t>Submission to French Competent Authority (ARS) Deadline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19118B-5A4F-4A1F-A01A-2785D0F6163E}"/>
              </a:ext>
            </a:extLst>
          </p:cNvPr>
          <p:cNvSpPr txBox="1"/>
          <p:nvPr/>
        </p:nvSpPr>
        <p:spPr>
          <a:xfrm>
            <a:off x="3466409" y="1057395"/>
            <a:ext cx="2005670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Mid October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70C881-54D3-4108-ACD9-451932CEF9D7}"/>
              </a:ext>
            </a:extLst>
          </p:cNvPr>
          <p:cNvSpPr txBox="1"/>
          <p:nvPr/>
        </p:nvSpPr>
        <p:spPr>
          <a:xfrm>
            <a:off x="3466408" y="1689730"/>
            <a:ext cx="1978247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17 November 2021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1ABB45-97C1-4B6E-AD12-372CACC7246D}"/>
              </a:ext>
            </a:extLst>
          </p:cNvPr>
          <p:cNvSpPr txBox="1"/>
          <p:nvPr/>
        </p:nvSpPr>
        <p:spPr>
          <a:xfrm>
            <a:off x="3466407" y="2581133"/>
            <a:ext cx="1987105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2 December 2021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BDCFD1-FA1C-4C14-8B46-09D7079C34B4}"/>
              </a:ext>
            </a:extLst>
          </p:cNvPr>
          <p:cNvSpPr txBox="1"/>
          <p:nvPr/>
        </p:nvSpPr>
        <p:spPr>
          <a:xfrm>
            <a:off x="3461978" y="3460656"/>
            <a:ext cx="1987105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3 February 2022</a:t>
            </a:r>
          </a:p>
        </p:txBody>
      </p:sp>
    </p:spTree>
    <p:extLst>
      <p:ext uri="{BB962C8B-B14F-4D97-AF65-F5344CB8AC3E}">
        <p14:creationId xmlns:p14="http://schemas.microsoft.com/office/powerpoint/2010/main" val="37238776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21,032 BEST Q&amp;amp;A IMAGES, STOCK PHOTOS &amp;amp; VECTORS | Adobe Stock">
            <a:extLst>
              <a:ext uri="{FF2B5EF4-FFF2-40B4-BE49-F238E27FC236}">
                <a16:creationId xmlns:a16="http://schemas.microsoft.com/office/drawing/2014/main" id="{B3508736-C3C1-434E-82C5-B58490184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85725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890549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Light EHRA 16-9-final">
  <a:themeElements>
    <a:clrScheme name="ESC // branding 2017">
      <a:dk1>
        <a:sysClr val="windowText" lastClr="000000"/>
      </a:dk1>
      <a:lt1>
        <a:sysClr val="window" lastClr="FFFFFF"/>
      </a:lt1>
      <a:dk2>
        <a:srgbClr val="595959"/>
      </a:dk2>
      <a:lt2>
        <a:srgbClr val="F2F2F2"/>
      </a:lt2>
      <a:accent1>
        <a:srgbClr val="AE1022"/>
      </a:accent1>
      <a:accent2>
        <a:srgbClr val="552682"/>
      </a:accent2>
      <a:accent3>
        <a:srgbClr val="00ABAA"/>
      </a:accent3>
      <a:accent4>
        <a:srgbClr val="005694"/>
      </a:accent4>
      <a:accent5>
        <a:srgbClr val="FBB800"/>
      </a:accent5>
      <a:accent6>
        <a:srgbClr val="EF7918"/>
      </a:accent6>
      <a:hlink>
        <a:srgbClr val="F8B836"/>
      </a:hlink>
      <a:folHlink>
        <a:srgbClr val="F5832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C_PPT_test.potx" id="{1687555B-65AB-4D82-8D9C-8D2E31071EBB}" vid="{8FEEAFF8-4BB7-41EA-A67C-3F05A7C446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F47043EAFCA4458A4E9832FDA10881" ma:contentTypeVersion="0" ma:contentTypeDescription="Create a new document." ma:contentTypeScope="" ma:versionID="6591d60fd5921443c6ec516d0725fce4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4C637FD-1A0C-4F9C-9111-F04EF417E85C}"/>
</file>

<file path=customXml/itemProps2.xml><?xml version="1.0" encoding="utf-8"?>
<ds:datastoreItem xmlns:ds="http://schemas.openxmlformats.org/officeDocument/2006/customXml" ds:itemID="{30DC6585-FD47-475B-87AA-5B3550BB2423}"/>
</file>

<file path=customXml/itemProps3.xml><?xml version="1.0" encoding="utf-8"?>
<ds:datastoreItem xmlns:ds="http://schemas.openxmlformats.org/officeDocument/2006/customXml" ds:itemID="{CE9E70A5-176B-4774-A678-3F54053E927A}"/>
</file>

<file path=docProps/app.xml><?xml version="1.0" encoding="utf-8"?>
<Properties xmlns="http://schemas.openxmlformats.org/officeDocument/2006/extended-properties" xmlns:vt="http://schemas.openxmlformats.org/officeDocument/2006/docPropsVTypes">
  <TotalTime>3456</TotalTime>
  <Words>1303</Words>
  <Application>Microsoft Office PowerPoint</Application>
  <PresentationFormat>On-screen Show (16:9)</PresentationFormat>
  <Paragraphs>267</Paragraphs>
  <Slides>30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Abadi</vt:lpstr>
      <vt:lpstr>Arial</vt:lpstr>
      <vt:lpstr>Calibri</vt:lpstr>
      <vt:lpstr>Symbol</vt:lpstr>
      <vt:lpstr>Verdana</vt:lpstr>
      <vt:lpstr>Wingdings</vt:lpstr>
      <vt:lpstr>Light EHRA 16-9-final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Vast majority (78%) will now choose on-site attendance</vt:lpstr>
      <vt:lpstr>Which factors will influence the format of the congress you choose?</vt:lpstr>
      <vt:lpstr>Online attendance: Will you preferably watch the sessions live or On-Demand?</vt:lpstr>
      <vt:lpstr>If you plan to attend on-site in Copenhagen, Denmark, where do you expect to interact with your colleagues and key opinion leaders?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Isabelle van Gelder</dc:creator>
  <cp:lastModifiedBy>Isabelle DOR</cp:lastModifiedBy>
  <cp:revision>214</cp:revision>
  <dcterms:created xsi:type="dcterms:W3CDTF">2020-10-19T13:13:40Z</dcterms:created>
  <dcterms:modified xsi:type="dcterms:W3CDTF">2021-09-24T10:55:41Z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0x01010085F47043EAFCA4458A4E9832FDA10881</vt:lpwstr>
  </property>
</Properties>
</file>